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  <p:sldId id="273" r:id="rId53"/>
    <p:sldId id="274" r:id="rId5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lear Sans Bold" charset="1" panose="020B0803030202020304"/>
      <p:regular r:id="rId10"/>
    </p:embeddedFont>
    <p:embeddedFont>
      <p:font typeface="Clear Sans Bold Italics" charset="1" panose="020B0803030202090304"/>
      <p:regular r:id="rId11"/>
    </p:embeddedFont>
    <p:embeddedFont>
      <p:font typeface="Open Sans Light" charset="1" panose="020B0306030504020204"/>
      <p:regular r:id="rId12"/>
    </p:embeddedFont>
    <p:embeddedFont>
      <p:font typeface="Open Sans Light Bold" charset="1" panose="020B0806030504020204"/>
      <p:regular r:id="rId13"/>
    </p:embeddedFont>
    <p:embeddedFont>
      <p:font typeface="Open Sans Light Italics" charset="1" panose="020B0306030504020204"/>
      <p:regular r:id="rId14"/>
    </p:embeddedFont>
    <p:embeddedFont>
      <p:font typeface="Open Sans Light Bold Italics" charset="1" panose="020B0806030504020204"/>
      <p:regular r:id="rId15"/>
    </p:embeddedFont>
    <p:embeddedFont>
      <p:font typeface="Muli Bold" charset="1" panose="00000800000000000000"/>
      <p:regular r:id="rId16"/>
    </p:embeddedFont>
    <p:embeddedFont>
      <p:font typeface="Muli Bold Bold" charset="1" panose="00000900000000000000"/>
      <p:regular r:id="rId17"/>
    </p:embeddedFont>
    <p:embeddedFont>
      <p:font typeface="Muli Bold Italics" charset="1" panose="00000800000000000000"/>
      <p:regular r:id="rId18"/>
    </p:embeddedFont>
    <p:embeddedFont>
      <p:font typeface="Muli Bold Bold Italics" charset="1" panose="00000900000000000000"/>
      <p:regular r:id="rId19"/>
    </p:embeddedFont>
    <p:embeddedFont>
      <p:font typeface="Muli Regular" charset="1" panose="00000500000000000000"/>
      <p:regular r:id="rId20"/>
    </p:embeddedFont>
    <p:embeddedFont>
      <p:font typeface="Muli Regular Bold" charset="1" panose="00000700000000000000"/>
      <p:regular r:id="rId21"/>
    </p:embeddedFont>
    <p:embeddedFont>
      <p:font typeface="Muli Regular Italics" charset="1" panose="00000500000000000000"/>
      <p:regular r:id="rId22"/>
    </p:embeddedFont>
    <p:embeddedFont>
      <p:font typeface="Muli Regular Bold Italics" charset="1" panose="00000700000000000000"/>
      <p:regular r:id="rId23"/>
    </p:embeddedFont>
    <p:embeddedFont>
      <p:font typeface="Montserrat" charset="1" panose="00000500000000000000"/>
      <p:regular r:id="rId24"/>
    </p:embeddedFont>
    <p:embeddedFont>
      <p:font typeface="Montserrat Bold" charset="1" panose="00000600000000000000"/>
      <p:regular r:id="rId25"/>
    </p:embeddedFont>
    <p:embeddedFont>
      <p:font typeface="Montserrat Italics" charset="1" panose="00000500000000000000"/>
      <p:regular r:id="rId26"/>
    </p:embeddedFont>
    <p:embeddedFont>
      <p:font typeface="Montserrat Bold Italics" charset="1" panose="00000600000000000000"/>
      <p:regular r:id="rId27"/>
    </p:embeddedFont>
    <p:embeddedFont>
      <p:font typeface="Fira Sans Bold" charset="1" panose="020B0803050000020004"/>
      <p:regular r:id="rId28"/>
    </p:embeddedFont>
    <p:embeddedFont>
      <p:font typeface="Fira Sans Bold Bold" charset="1" panose="020B0903050000020004"/>
      <p:regular r:id="rId29"/>
    </p:embeddedFont>
    <p:embeddedFont>
      <p:font typeface="Fira Sans Bold Italics" charset="1" panose="020B0803050000020004"/>
      <p:regular r:id="rId30"/>
    </p:embeddedFont>
    <p:embeddedFont>
      <p:font typeface="Fira Sans Bold Bold Italics" charset="1" panose="020B0903050000020004"/>
      <p:regular r:id="rId31"/>
    </p:embeddedFont>
    <p:embeddedFont>
      <p:font typeface="Fira Sans Medium" charset="1" panose="020B0603050000020004"/>
      <p:regular r:id="rId32"/>
    </p:embeddedFont>
    <p:embeddedFont>
      <p:font typeface="Fira Sans Medium Bold" charset="1" panose="020B0603050000020004"/>
      <p:regular r:id="rId33"/>
    </p:embeddedFont>
    <p:embeddedFont>
      <p:font typeface="Fira Sans Medium Italics" charset="1" panose="020B0603050000020004"/>
      <p:regular r:id="rId34"/>
    </p:embeddedFont>
    <p:embeddedFont>
      <p:font typeface="Fira Sans Medium Bold Italics" charset="1" panose="020B0703050000020004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50" Target="slides/slide15.xml" Type="http://schemas.openxmlformats.org/officeDocument/2006/relationships/slide"/><Relationship Id="rId51" Target="slides/slide16.xml" Type="http://schemas.openxmlformats.org/officeDocument/2006/relationships/slide"/><Relationship Id="rId52" Target="slides/slide17.xml" Type="http://schemas.openxmlformats.org/officeDocument/2006/relationships/slide"/><Relationship Id="rId53" Target="slides/slide18.xml" Type="http://schemas.openxmlformats.org/officeDocument/2006/relationships/slide"/><Relationship Id="rId54" Target="slides/slide19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6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jpeg" Type="http://schemas.openxmlformats.org/officeDocument/2006/relationships/image"/><Relationship Id="rId4" Target="../media/image29.jpe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31.jpeg" Type="http://schemas.openxmlformats.org/officeDocument/2006/relationships/image"/><Relationship Id="rId4" Target="../media/image32.jpe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40310" r="0" b="17501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4705634" y="-6906980"/>
            <a:ext cx="9776231" cy="8630347"/>
            <a:chOff x="0" y="0"/>
            <a:chExt cx="6085374" cy="5372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5374" cy="5372100"/>
            </a:xfrm>
            <a:custGeom>
              <a:avLst/>
              <a:gdLst/>
              <a:ahLst/>
              <a:cxnLst/>
              <a:rect r="r" b="b" t="t" l="l"/>
              <a:pathLst>
                <a:path h="5372100" w="6085374">
                  <a:moveTo>
                    <a:pt x="453470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534704" y="5372100"/>
                  </a:lnTo>
                  <a:lnTo>
                    <a:pt x="6085374" y="2686050"/>
                  </a:lnTo>
                  <a:lnTo>
                    <a:pt x="4534704" y="0"/>
                  </a:lnTo>
                  <a:close/>
                </a:path>
              </a:pathLst>
            </a:custGeom>
            <a:solidFill>
              <a:srgbClr val="D9E6D0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-3855056" y="5440075"/>
            <a:ext cx="15492264" cy="11690813"/>
            <a:chOff x="0" y="0"/>
            <a:chExt cx="7118922" cy="5372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118922" cy="5372100"/>
            </a:xfrm>
            <a:custGeom>
              <a:avLst/>
              <a:gdLst/>
              <a:ahLst/>
              <a:cxnLst/>
              <a:rect r="r" b="b" t="t" l="l"/>
              <a:pathLst>
                <a:path h="5372100" w="7118922">
                  <a:moveTo>
                    <a:pt x="556825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68252" y="5372100"/>
                  </a:lnTo>
                  <a:lnTo>
                    <a:pt x="7118922" y="2686050"/>
                  </a:lnTo>
                  <a:lnTo>
                    <a:pt x="5568252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371141" y="746549"/>
            <a:ext cx="3506528" cy="564302"/>
            <a:chOff x="0" y="0"/>
            <a:chExt cx="4675371" cy="75240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711549" y="24335"/>
              <a:ext cx="2963821" cy="644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59"/>
                </a:lnSpc>
                <a:spcBef>
                  <a:spcPct val="0"/>
                </a:spcBef>
              </a:pP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17768" cy="752402"/>
            </a:xfrm>
            <a:custGeom>
              <a:avLst/>
              <a:gdLst/>
              <a:ahLst/>
              <a:cxnLst/>
              <a:rect r="r" b="b" t="t" l="l"/>
              <a:pathLst>
                <a:path h="752402" w="1317768">
                  <a:moveTo>
                    <a:pt x="0" y="0"/>
                  </a:moveTo>
                  <a:lnTo>
                    <a:pt x="1317768" y="0"/>
                  </a:lnTo>
                  <a:lnTo>
                    <a:pt x="1317768" y="752402"/>
                  </a:lnTo>
                  <a:lnTo>
                    <a:pt x="0" y="752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-51576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71141" y="4730563"/>
            <a:ext cx="10369246" cy="4527737"/>
            <a:chOff x="0" y="0"/>
            <a:chExt cx="13825661" cy="603698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13825661" cy="2249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370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609331"/>
              <a:ext cx="13825661" cy="3427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451"/>
                </a:lnSpc>
              </a:pPr>
              <a:r>
                <a:rPr lang="en-US" sz="7465" spc="223">
                  <a:solidFill>
                    <a:srgbClr val="FFFFFF"/>
                  </a:solidFill>
                  <a:latin typeface="Clear Sans Bold Bold"/>
                </a:rPr>
                <a:t>Dual Axis Solar Tracker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2905" y="1028700"/>
            <a:ext cx="8987104" cy="8229600"/>
            <a:chOff x="0" y="0"/>
            <a:chExt cx="5866582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66582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66582">
                  <a:moveTo>
                    <a:pt x="431591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315912" y="5372100"/>
                  </a:lnTo>
                  <a:lnTo>
                    <a:pt x="5866582" y="2686050"/>
                  </a:lnTo>
                  <a:lnTo>
                    <a:pt x="4315912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4137025"/>
            <a:ext cx="3727122" cy="190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  <a:spcBef>
                <a:spcPct val="0"/>
              </a:spcBef>
            </a:pPr>
            <a:r>
              <a:rPr lang="en-US" sz="5499" spc="-109">
                <a:solidFill>
                  <a:srgbClr val="FFFFFF"/>
                </a:solidFill>
                <a:latin typeface="Fira Sans Medium"/>
              </a:rPr>
              <a:t>Circuit Diagram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494199" y="1319708"/>
            <a:ext cx="10632757" cy="7647583"/>
          </a:xfrm>
          <a:custGeom>
            <a:avLst/>
            <a:gdLst/>
            <a:ahLst/>
            <a:cxnLst/>
            <a:rect r="r" b="b" t="t" l="l"/>
            <a:pathLst>
              <a:path h="7647583" w="10632757">
                <a:moveTo>
                  <a:pt x="0" y="0"/>
                </a:moveTo>
                <a:lnTo>
                  <a:pt x="10632757" y="0"/>
                </a:lnTo>
                <a:lnTo>
                  <a:pt x="10632757" y="7647584"/>
                </a:lnTo>
                <a:lnTo>
                  <a:pt x="0" y="7647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07662" y="8429462"/>
            <a:ext cx="1451638" cy="828838"/>
          </a:xfrm>
          <a:custGeom>
            <a:avLst/>
            <a:gdLst/>
            <a:ahLst/>
            <a:cxnLst/>
            <a:rect r="r" b="b" t="t" l="l"/>
            <a:pathLst>
              <a:path h="828838" w="1451638">
                <a:moveTo>
                  <a:pt x="0" y="0"/>
                </a:moveTo>
                <a:lnTo>
                  <a:pt x="1451638" y="0"/>
                </a:lnTo>
                <a:lnTo>
                  <a:pt x="1451638" y="828838"/>
                </a:lnTo>
                <a:lnTo>
                  <a:pt x="0" y="828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1576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2905" y="1028700"/>
            <a:ext cx="8987104" cy="8229600"/>
            <a:chOff x="0" y="0"/>
            <a:chExt cx="5866582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66582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66582">
                  <a:moveTo>
                    <a:pt x="431591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315912" y="5372100"/>
                  </a:lnTo>
                  <a:lnTo>
                    <a:pt x="5866582" y="2686050"/>
                  </a:lnTo>
                  <a:lnTo>
                    <a:pt x="4315912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807662" y="8429462"/>
            <a:ext cx="1451638" cy="828838"/>
          </a:xfrm>
          <a:custGeom>
            <a:avLst/>
            <a:gdLst/>
            <a:ahLst/>
            <a:cxnLst/>
            <a:rect r="r" b="b" t="t" l="l"/>
            <a:pathLst>
              <a:path h="828838" w="1451638">
                <a:moveTo>
                  <a:pt x="0" y="0"/>
                </a:moveTo>
                <a:lnTo>
                  <a:pt x="1451638" y="0"/>
                </a:lnTo>
                <a:lnTo>
                  <a:pt x="1451638" y="828838"/>
                </a:lnTo>
                <a:lnTo>
                  <a:pt x="0" y="828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5400000">
            <a:off x="8855839" y="-576464"/>
            <a:ext cx="6420655" cy="9630983"/>
            <a:chOff x="0" y="0"/>
            <a:chExt cx="6350000" cy="9525000"/>
          </a:xfrm>
        </p:grpSpPr>
        <p:sp>
          <p:nvSpPr>
            <p:cNvPr name="Freeform 6" id="6"/>
            <p:cNvSpPr/>
            <p:nvPr/>
          </p:nvSpPr>
          <p:spPr>
            <a:xfrm flipH="false" flipV="false" rot="-5400000">
              <a:off x="-1587500" y="1587500"/>
              <a:ext cx="952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9525000">
                  <a:moveTo>
                    <a:pt x="482600" y="0"/>
                  </a:moveTo>
                  <a:lnTo>
                    <a:pt x="9042400" y="0"/>
                  </a:lnTo>
                  <a:cubicBezTo>
                    <a:pt x="9309100" y="0"/>
                    <a:pt x="9525000" y="215900"/>
                    <a:pt x="9525000" y="482600"/>
                  </a:cubicBezTo>
                  <a:lnTo>
                    <a:pt x="9525000" y="5867400"/>
                  </a:lnTo>
                  <a:cubicBezTo>
                    <a:pt x="9525000" y="6134100"/>
                    <a:pt x="9307830" y="6350000"/>
                    <a:pt x="9042400" y="6350000"/>
                  </a:cubicBezTo>
                  <a:lnTo>
                    <a:pt x="482600" y="6350000"/>
                  </a:lnTo>
                  <a:cubicBezTo>
                    <a:pt x="215900" y="6350000"/>
                    <a:pt x="0" y="6134100"/>
                    <a:pt x="0" y="5867400"/>
                  </a:cubicBezTo>
                  <a:lnTo>
                    <a:pt x="0" y="482600"/>
                  </a:lnTo>
                  <a:cubicBezTo>
                    <a:pt x="0" y="217170"/>
                    <a:pt x="215900" y="0"/>
                    <a:pt x="4826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5371" r="0" b="-14628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337737" y="8108371"/>
            <a:ext cx="565982" cy="565982"/>
            <a:chOff x="0" y="0"/>
            <a:chExt cx="1913890" cy="19138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337737" y="8937209"/>
            <a:ext cx="565982" cy="565982"/>
            <a:chOff x="0" y="0"/>
            <a:chExt cx="1913890" cy="19138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158416" y="8108371"/>
            <a:ext cx="565982" cy="565982"/>
            <a:chOff x="0" y="0"/>
            <a:chExt cx="1913890" cy="19138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1FC667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158416" y="8937209"/>
            <a:ext cx="565982" cy="565982"/>
            <a:chOff x="0" y="0"/>
            <a:chExt cx="1913890" cy="19138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28700" y="4137025"/>
            <a:ext cx="3727122" cy="190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  <a:spcBef>
                <a:spcPct val="0"/>
              </a:spcBef>
            </a:pPr>
            <a:r>
              <a:rPr lang="en-US" sz="5499" spc="-109">
                <a:solidFill>
                  <a:srgbClr val="FFFFFF"/>
                </a:solidFill>
                <a:latin typeface="Fira Sans Medium"/>
              </a:rPr>
              <a:t>Feedback Signals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0792" y="8067830"/>
            <a:ext cx="99595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91919"/>
                </a:solidFill>
                <a:latin typeface="Open Sans Light Bold"/>
              </a:rPr>
              <a:t>--  LT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46065" y="8896667"/>
            <a:ext cx="106541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91919"/>
                </a:solidFill>
                <a:latin typeface="Open Sans Light Bold"/>
              </a:rPr>
              <a:t>--  LD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80932" y="8067830"/>
            <a:ext cx="103703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91919"/>
                </a:solidFill>
                <a:latin typeface="Open Sans Light Bold"/>
              </a:rPr>
              <a:t>--  RT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46205" y="8896667"/>
            <a:ext cx="110648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91919"/>
                </a:solidFill>
                <a:latin typeface="Open Sans Light Bold"/>
              </a:rPr>
              <a:t>--  RD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6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43071" y="329173"/>
            <a:ext cx="5563283" cy="9628654"/>
            <a:chOff x="0" y="0"/>
            <a:chExt cx="1608458" cy="2783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08459" cy="2783840"/>
            </a:xfrm>
            <a:custGeom>
              <a:avLst/>
              <a:gdLst/>
              <a:ahLst/>
              <a:cxnLst/>
              <a:rect r="r" b="b" t="t" l="l"/>
              <a:pathLst>
                <a:path h="2783840" w="1608459">
                  <a:moveTo>
                    <a:pt x="1483998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83999" y="0"/>
                  </a:lnTo>
                  <a:cubicBezTo>
                    <a:pt x="1552578" y="0"/>
                    <a:pt x="1608459" y="55880"/>
                    <a:pt x="1608459" y="124460"/>
                  </a:cubicBezTo>
                  <a:lnTo>
                    <a:pt x="1608459" y="2659380"/>
                  </a:lnTo>
                  <a:cubicBezTo>
                    <a:pt x="1608459" y="2727960"/>
                    <a:pt x="1552578" y="2783840"/>
                    <a:pt x="1483999" y="2783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695237" y="622251"/>
            <a:ext cx="3041480" cy="4562220"/>
            <a:chOff x="0" y="0"/>
            <a:chExt cx="6350000" cy="952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942" t="0" r="-594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95530" y="329173"/>
            <a:ext cx="11523791" cy="9628654"/>
            <a:chOff x="0" y="0"/>
            <a:chExt cx="3898171" cy="3257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98171" cy="3257100"/>
            </a:xfrm>
            <a:custGeom>
              <a:avLst/>
              <a:gdLst/>
              <a:ahLst/>
              <a:cxnLst/>
              <a:rect r="r" b="b" t="t" l="l"/>
              <a:pathLst>
                <a:path h="3257100" w="3898171">
                  <a:moveTo>
                    <a:pt x="3773711" y="3257100"/>
                  </a:moveTo>
                  <a:lnTo>
                    <a:pt x="124460" y="3257100"/>
                  </a:lnTo>
                  <a:cubicBezTo>
                    <a:pt x="55880" y="3257100"/>
                    <a:pt x="0" y="3201220"/>
                    <a:pt x="0" y="31326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73712" y="0"/>
                  </a:lnTo>
                  <a:cubicBezTo>
                    <a:pt x="3842291" y="0"/>
                    <a:pt x="3898171" y="55880"/>
                    <a:pt x="3898171" y="124460"/>
                  </a:cubicBezTo>
                  <a:lnTo>
                    <a:pt x="3898171" y="3132640"/>
                  </a:lnTo>
                  <a:cubicBezTo>
                    <a:pt x="3898171" y="3201220"/>
                    <a:pt x="3842291" y="3257100"/>
                    <a:pt x="3773712" y="3257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582193" y="962025"/>
            <a:ext cx="8199167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51633" y="2556241"/>
            <a:ext cx="4448989" cy="6673484"/>
            <a:chOff x="0" y="0"/>
            <a:chExt cx="6350000" cy="9525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116179" t="0" r="-117154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689368" y="2556241"/>
            <a:ext cx="4448989" cy="6673484"/>
            <a:chOff x="0" y="0"/>
            <a:chExt cx="6350000" cy="9525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116255" t="0" r="-117078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167009" y="498426"/>
            <a:ext cx="7980833" cy="105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8"/>
              </a:lnSpc>
            </a:pPr>
            <a:r>
              <a:rPr lang="en-US" sz="6148">
                <a:solidFill>
                  <a:srgbClr val="50626C"/>
                </a:solidFill>
                <a:latin typeface="Fira Sans Medium"/>
              </a:rPr>
              <a:t>TRACKING ALGORITHM</a:t>
            </a:r>
            <a:r>
              <a:rPr lang="en-US" sz="6148">
                <a:solidFill>
                  <a:srgbClr val="50626C"/>
                </a:solidFill>
                <a:latin typeface="Fira Sans Medium"/>
              </a:rPr>
              <a:t>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512707" y="6298325"/>
            <a:ext cx="3224010" cy="2959975"/>
          </a:xfrm>
          <a:custGeom>
            <a:avLst/>
            <a:gdLst/>
            <a:ahLst/>
            <a:cxnLst/>
            <a:rect r="r" b="b" t="t" l="l"/>
            <a:pathLst>
              <a:path h="2959975" w="3224010">
                <a:moveTo>
                  <a:pt x="0" y="0"/>
                </a:moveTo>
                <a:lnTo>
                  <a:pt x="3224010" y="0"/>
                </a:lnTo>
                <a:lnTo>
                  <a:pt x="3224010" y="2959975"/>
                </a:lnTo>
                <a:lnTo>
                  <a:pt x="0" y="29599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115974">
            <a:off x="15240593" y="7043014"/>
            <a:ext cx="649628" cy="1470598"/>
            <a:chOff x="0" y="0"/>
            <a:chExt cx="371797" cy="84165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71797" cy="841656"/>
            </a:xfrm>
            <a:custGeom>
              <a:avLst/>
              <a:gdLst/>
              <a:ahLst/>
              <a:cxnLst/>
              <a:rect r="r" b="b" t="t" l="l"/>
              <a:pathLst>
                <a:path h="841656" w="371797">
                  <a:moveTo>
                    <a:pt x="0" y="0"/>
                  </a:moveTo>
                  <a:lnTo>
                    <a:pt x="371797" y="0"/>
                  </a:lnTo>
                  <a:lnTo>
                    <a:pt x="371797" y="841656"/>
                  </a:lnTo>
                  <a:lnTo>
                    <a:pt x="0" y="841656"/>
                  </a:lnTo>
                  <a:close/>
                </a:path>
              </a:pathLst>
            </a:custGeom>
            <a:solidFill>
              <a:srgbClr val="FF1616">
                <a:alpha val="61961"/>
              </a:srgbClr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4822140" y="1485246"/>
            <a:ext cx="267057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1616"/>
                </a:solidFill>
                <a:latin typeface="Open Sans Light Bold"/>
              </a:rPr>
              <a:t>Vertical Axis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6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43071" y="329173"/>
            <a:ext cx="5563283" cy="9628654"/>
            <a:chOff x="0" y="0"/>
            <a:chExt cx="1608458" cy="2783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08459" cy="2783840"/>
            </a:xfrm>
            <a:custGeom>
              <a:avLst/>
              <a:gdLst/>
              <a:ahLst/>
              <a:cxnLst/>
              <a:rect r="r" b="b" t="t" l="l"/>
              <a:pathLst>
                <a:path h="2783840" w="1608459">
                  <a:moveTo>
                    <a:pt x="1483998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83999" y="0"/>
                  </a:lnTo>
                  <a:cubicBezTo>
                    <a:pt x="1552578" y="0"/>
                    <a:pt x="1608459" y="55880"/>
                    <a:pt x="1608459" y="124460"/>
                  </a:cubicBezTo>
                  <a:lnTo>
                    <a:pt x="1608459" y="2659380"/>
                  </a:lnTo>
                  <a:cubicBezTo>
                    <a:pt x="1608459" y="2727960"/>
                    <a:pt x="1552578" y="2783840"/>
                    <a:pt x="1483999" y="2783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695237" y="622251"/>
            <a:ext cx="3041480" cy="4562220"/>
            <a:chOff x="0" y="0"/>
            <a:chExt cx="6350000" cy="952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942" t="0" r="-594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95530" y="329173"/>
            <a:ext cx="11523791" cy="9628654"/>
            <a:chOff x="0" y="0"/>
            <a:chExt cx="3898171" cy="3257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98171" cy="3257100"/>
            </a:xfrm>
            <a:custGeom>
              <a:avLst/>
              <a:gdLst/>
              <a:ahLst/>
              <a:cxnLst/>
              <a:rect r="r" b="b" t="t" l="l"/>
              <a:pathLst>
                <a:path h="3257100" w="3898171">
                  <a:moveTo>
                    <a:pt x="3773711" y="3257100"/>
                  </a:moveTo>
                  <a:lnTo>
                    <a:pt x="124460" y="3257100"/>
                  </a:lnTo>
                  <a:cubicBezTo>
                    <a:pt x="55880" y="3257100"/>
                    <a:pt x="0" y="3201220"/>
                    <a:pt x="0" y="31326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73712" y="0"/>
                  </a:lnTo>
                  <a:cubicBezTo>
                    <a:pt x="3842291" y="0"/>
                    <a:pt x="3898171" y="55880"/>
                    <a:pt x="3898171" y="124460"/>
                  </a:cubicBezTo>
                  <a:lnTo>
                    <a:pt x="3898171" y="3132640"/>
                  </a:lnTo>
                  <a:cubicBezTo>
                    <a:pt x="3898171" y="3201220"/>
                    <a:pt x="3842291" y="3257100"/>
                    <a:pt x="3773712" y="3257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582193" y="962025"/>
            <a:ext cx="8199167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51633" y="2556241"/>
            <a:ext cx="4448989" cy="6673484"/>
            <a:chOff x="0" y="0"/>
            <a:chExt cx="6350000" cy="9525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116666" t="0" r="-116666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679843" y="2556241"/>
            <a:ext cx="4448989" cy="6673484"/>
            <a:chOff x="0" y="0"/>
            <a:chExt cx="6350000" cy="9525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116666" t="0" r="-116666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167009" y="498426"/>
            <a:ext cx="7980833" cy="105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8"/>
              </a:lnSpc>
            </a:pPr>
            <a:r>
              <a:rPr lang="en-US" sz="6148">
                <a:solidFill>
                  <a:srgbClr val="50626C"/>
                </a:solidFill>
                <a:latin typeface="Fira Sans Medium"/>
              </a:rPr>
              <a:t>TRACKING ALGORITHM</a:t>
            </a:r>
            <a:r>
              <a:rPr lang="en-US" sz="6148">
                <a:solidFill>
                  <a:srgbClr val="50626C"/>
                </a:solidFill>
                <a:latin typeface="Fira Sans Medium"/>
              </a:rPr>
              <a:t>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512707" y="6298325"/>
            <a:ext cx="3224010" cy="2959975"/>
          </a:xfrm>
          <a:custGeom>
            <a:avLst/>
            <a:gdLst/>
            <a:ahLst/>
            <a:cxnLst/>
            <a:rect r="r" b="b" t="t" l="l"/>
            <a:pathLst>
              <a:path h="2959975" w="3224010">
                <a:moveTo>
                  <a:pt x="0" y="0"/>
                </a:moveTo>
                <a:lnTo>
                  <a:pt x="3224010" y="0"/>
                </a:lnTo>
                <a:lnTo>
                  <a:pt x="3224010" y="2959975"/>
                </a:lnTo>
                <a:lnTo>
                  <a:pt x="0" y="29599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5400000">
            <a:off x="14799898" y="7529170"/>
            <a:ext cx="649628" cy="1470598"/>
            <a:chOff x="0" y="0"/>
            <a:chExt cx="371797" cy="84165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71797" cy="841656"/>
            </a:xfrm>
            <a:custGeom>
              <a:avLst/>
              <a:gdLst/>
              <a:ahLst/>
              <a:cxnLst/>
              <a:rect r="r" b="b" t="t" l="l"/>
              <a:pathLst>
                <a:path h="841656" w="371797">
                  <a:moveTo>
                    <a:pt x="0" y="0"/>
                  </a:moveTo>
                  <a:lnTo>
                    <a:pt x="371797" y="0"/>
                  </a:lnTo>
                  <a:lnTo>
                    <a:pt x="371797" y="841656"/>
                  </a:lnTo>
                  <a:lnTo>
                    <a:pt x="0" y="841656"/>
                  </a:lnTo>
                  <a:close/>
                </a:path>
              </a:pathLst>
            </a:custGeom>
            <a:solidFill>
              <a:srgbClr val="FF1616">
                <a:alpha val="61961"/>
              </a:srgbClr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4521407" y="1485246"/>
            <a:ext cx="327203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1616"/>
                </a:solidFill>
                <a:latin typeface="Open Sans Light Bold"/>
              </a:rPr>
              <a:t>Horizontal Axis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6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59615" y="1028700"/>
            <a:ext cx="8987104" cy="8229600"/>
            <a:chOff x="0" y="0"/>
            <a:chExt cx="5866582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66582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66582">
                  <a:moveTo>
                    <a:pt x="431591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315912" y="5372100"/>
                  </a:lnTo>
                  <a:lnTo>
                    <a:pt x="5866582" y="2686050"/>
                  </a:lnTo>
                  <a:lnTo>
                    <a:pt x="4315912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-5400000">
            <a:off x="7928999" y="-62919"/>
            <a:ext cx="7748527" cy="10412839"/>
            <a:chOff x="0" y="0"/>
            <a:chExt cx="3663950" cy="4923790"/>
          </a:xfrm>
        </p:grpSpPr>
        <p:sp>
          <p:nvSpPr>
            <p:cNvPr name="Freeform 5" id="5"/>
            <p:cNvSpPr/>
            <p:nvPr/>
          </p:nvSpPr>
          <p:spPr>
            <a:xfrm flipH="false" flipV="false" rot="5400000">
              <a:off x="-597535" y="661035"/>
              <a:ext cx="4859020" cy="3600450"/>
            </a:xfrm>
            <a:custGeom>
              <a:avLst/>
              <a:gdLst/>
              <a:ahLst/>
              <a:cxnLst/>
              <a:rect r="r" b="b" t="t" l="l"/>
              <a:pathLst>
                <a:path h="3600450" w="4859020">
                  <a:moveTo>
                    <a:pt x="4499610" y="0"/>
                  </a:moveTo>
                  <a:cubicBezTo>
                    <a:pt x="4699000" y="0"/>
                    <a:pt x="4859020" y="161290"/>
                    <a:pt x="4859020" y="359410"/>
                  </a:cubicBezTo>
                  <a:lnTo>
                    <a:pt x="4859020" y="3241040"/>
                  </a:lnTo>
                  <a:cubicBezTo>
                    <a:pt x="4859020" y="3440430"/>
                    <a:pt x="4697730" y="3600450"/>
                    <a:pt x="4499610" y="3600450"/>
                  </a:cubicBezTo>
                  <a:lnTo>
                    <a:pt x="359410" y="3600450"/>
                  </a:lnTo>
                  <a:cubicBezTo>
                    <a:pt x="160020" y="3600450"/>
                    <a:pt x="0" y="3439160"/>
                    <a:pt x="0" y="3241040"/>
                  </a:cubicBezTo>
                  <a:lnTo>
                    <a:pt x="0" y="360680"/>
                  </a:lnTo>
                  <a:cubicBezTo>
                    <a:pt x="0" y="161290"/>
                    <a:pt x="161290" y="1270"/>
                    <a:pt x="359410" y="1270"/>
                  </a:cubicBezTo>
                  <a:lnTo>
                    <a:pt x="4499610" y="0"/>
                  </a:lnTo>
                  <a:close/>
                </a:path>
              </a:pathLst>
            </a:custGeom>
            <a:blipFill>
              <a:blip r:embed="rId2"/>
              <a:stretch>
                <a:fillRect l="-9603" t="-2701" r="-27949" b="-12054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50626C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561990" y="3825239"/>
            <a:ext cx="4308455" cy="250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79"/>
              </a:lnSpc>
              <a:spcBef>
                <a:spcPct val="0"/>
              </a:spcBef>
            </a:pPr>
            <a:r>
              <a:rPr lang="en-US" sz="7199" spc="-143">
                <a:solidFill>
                  <a:srgbClr val="50626C"/>
                </a:solidFill>
                <a:latin typeface="Fira Sans Medium"/>
              </a:rPr>
              <a:t>Program Extract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2905" y="1028700"/>
            <a:ext cx="6852377" cy="8229600"/>
            <a:chOff x="0" y="0"/>
            <a:chExt cx="4473079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3079" cy="5372100"/>
            </a:xfrm>
            <a:custGeom>
              <a:avLst/>
              <a:gdLst/>
              <a:ahLst/>
              <a:cxnLst/>
              <a:rect r="r" b="b" t="t" l="l"/>
              <a:pathLst>
                <a:path h="5372100" w="4473079">
                  <a:moveTo>
                    <a:pt x="292240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922409" y="5372100"/>
                  </a:lnTo>
                  <a:lnTo>
                    <a:pt x="4473079" y="2686050"/>
                  </a:lnTo>
                  <a:lnTo>
                    <a:pt x="2922409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344676" y="589021"/>
            <a:ext cx="1451638" cy="828838"/>
          </a:xfrm>
          <a:custGeom>
            <a:avLst/>
            <a:gdLst/>
            <a:ahLst/>
            <a:cxnLst/>
            <a:rect r="r" b="b" t="t" l="l"/>
            <a:pathLst>
              <a:path h="828838" w="1451638">
                <a:moveTo>
                  <a:pt x="0" y="0"/>
                </a:moveTo>
                <a:lnTo>
                  <a:pt x="1451638" y="0"/>
                </a:lnTo>
                <a:lnTo>
                  <a:pt x="1451638" y="828837"/>
                </a:lnTo>
                <a:lnTo>
                  <a:pt x="0" y="828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06770" y="3543759"/>
            <a:ext cx="12389544" cy="7463358"/>
          </a:xfrm>
          <a:custGeom>
            <a:avLst/>
            <a:gdLst/>
            <a:ahLst/>
            <a:cxnLst/>
            <a:rect r="r" b="b" t="t" l="l"/>
            <a:pathLst>
              <a:path h="7463358" w="12389544">
                <a:moveTo>
                  <a:pt x="0" y="0"/>
                </a:moveTo>
                <a:lnTo>
                  <a:pt x="12389544" y="0"/>
                </a:lnTo>
                <a:lnTo>
                  <a:pt x="12389544" y="7463358"/>
                </a:lnTo>
                <a:lnTo>
                  <a:pt x="0" y="7463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34807" y="-687109"/>
            <a:ext cx="7018006" cy="4720731"/>
          </a:xfrm>
          <a:custGeom>
            <a:avLst/>
            <a:gdLst/>
            <a:ahLst/>
            <a:cxnLst/>
            <a:rect r="r" b="b" t="t" l="l"/>
            <a:pathLst>
              <a:path h="4720731" w="7018006">
                <a:moveTo>
                  <a:pt x="0" y="0"/>
                </a:moveTo>
                <a:lnTo>
                  <a:pt x="7018006" y="0"/>
                </a:lnTo>
                <a:lnTo>
                  <a:pt x="7018006" y="4720731"/>
                </a:lnTo>
                <a:lnTo>
                  <a:pt x="0" y="47207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478" b="-1629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0476" y="4622800"/>
            <a:ext cx="3959162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  <a:spcBef>
                <a:spcPct val="0"/>
              </a:spcBef>
            </a:pPr>
            <a:r>
              <a:rPr lang="en-US" sz="5499" spc="-109">
                <a:solidFill>
                  <a:srgbClr val="FFFFFF"/>
                </a:solidFill>
                <a:latin typeface="Fira Sans Medium"/>
              </a:rPr>
              <a:t>Advantages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6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5000" t="0" r="25000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3000375"/>
            <a:ext cx="5532090" cy="625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191919"/>
                </a:solidFill>
                <a:latin typeface="Muli Regular"/>
              </a:rPr>
              <a:t>•These panels can be used to power the </a:t>
            </a:r>
            <a:r>
              <a:rPr lang="en-US" sz="2999">
                <a:solidFill>
                  <a:srgbClr val="191919"/>
                </a:solidFill>
                <a:latin typeface="Muli Regular Bold"/>
              </a:rPr>
              <a:t>traffic lights </a:t>
            </a:r>
            <a:r>
              <a:rPr lang="en-US" sz="2999">
                <a:solidFill>
                  <a:srgbClr val="191919"/>
                </a:solidFill>
                <a:latin typeface="Muli Regular"/>
              </a:rPr>
              <a:t>and</a:t>
            </a:r>
            <a:r>
              <a:rPr lang="en-US" sz="2999">
                <a:solidFill>
                  <a:srgbClr val="191919"/>
                </a:solidFill>
                <a:latin typeface="Muli Regular Bold"/>
              </a:rPr>
              <a:t> streetlights</a:t>
            </a: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191919"/>
                </a:solidFill>
                <a:latin typeface="Muli Regular"/>
              </a:rPr>
              <a:t>•These can be used in home to </a:t>
            </a:r>
            <a:r>
              <a:rPr lang="en-US" sz="2999">
                <a:solidFill>
                  <a:srgbClr val="191919"/>
                </a:solidFill>
                <a:latin typeface="Muli Regular Bold"/>
              </a:rPr>
              <a:t>power the appliances </a:t>
            </a:r>
            <a:r>
              <a:rPr lang="en-US" sz="2999">
                <a:solidFill>
                  <a:srgbClr val="191919"/>
                </a:solidFill>
                <a:latin typeface="Muli Regular"/>
              </a:rPr>
              <a:t>using solar power.</a:t>
            </a: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191919"/>
                </a:solidFill>
                <a:latin typeface="Muli Regular"/>
              </a:rPr>
              <a:t>•These can be used in industries as more energy can be saved by </a:t>
            </a:r>
            <a:r>
              <a:rPr lang="en-US" sz="2999">
                <a:solidFill>
                  <a:srgbClr val="191919"/>
                </a:solidFill>
                <a:latin typeface="Muli Regular Bold"/>
              </a:rPr>
              <a:t>rotating the panel.</a:t>
            </a:r>
          </a:p>
          <a:p>
            <a:pPr algn="l" marL="0" indent="0" lvl="0">
              <a:lnSpc>
                <a:spcPts val="4199"/>
              </a:lnSpc>
            </a:pPr>
            <a:r>
              <a:rPr lang="en-US" sz="2999">
                <a:solidFill>
                  <a:srgbClr val="191919"/>
                </a:solidFill>
                <a:latin typeface="Muli Regular Bold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175051"/>
            <a:ext cx="553209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-160">
                <a:solidFill>
                  <a:srgbClr val="191919"/>
                </a:solidFill>
                <a:latin typeface="Fira Sans Medium"/>
              </a:rPr>
              <a:t>Applications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02881" y="9258300"/>
            <a:ext cx="1451638" cy="828838"/>
          </a:xfrm>
          <a:custGeom>
            <a:avLst/>
            <a:gdLst/>
            <a:ahLst/>
            <a:cxnLst/>
            <a:rect r="r" b="b" t="t" l="l"/>
            <a:pathLst>
              <a:path h="828838" w="1451638">
                <a:moveTo>
                  <a:pt x="0" y="0"/>
                </a:moveTo>
                <a:lnTo>
                  <a:pt x="1451638" y="0"/>
                </a:lnTo>
                <a:lnTo>
                  <a:pt x="1451638" y="828838"/>
                </a:lnTo>
                <a:lnTo>
                  <a:pt x="0" y="828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1576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6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4000" y="2044003"/>
            <a:ext cx="7566712" cy="434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112575" y="-392885"/>
            <a:ext cx="5705647" cy="3257737"/>
          </a:xfrm>
          <a:custGeom>
            <a:avLst/>
            <a:gdLst/>
            <a:ahLst/>
            <a:cxnLst/>
            <a:rect r="r" b="b" t="t" l="l"/>
            <a:pathLst>
              <a:path h="3257737" w="5705647">
                <a:moveTo>
                  <a:pt x="0" y="0"/>
                </a:moveTo>
                <a:lnTo>
                  <a:pt x="5705647" y="0"/>
                </a:lnTo>
                <a:lnTo>
                  <a:pt x="5705647" y="3257738"/>
                </a:lnTo>
                <a:lnTo>
                  <a:pt x="0" y="3257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251619" y="1033429"/>
            <a:ext cx="10007681" cy="2443361"/>
            <a:chOff x="0" y="0"/>
            <a:chExt cx="3385314" cy="8265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85314" cy="826520"/>
            </a:xfrm>
            <a:custGeom>
              <a:avLst/>
              <a:gdLst/>
              <a:ahLst/>
              <a:cxnLst/>
              <a:rect r="r" b="b" t="t" l="l"/>
              <a:pathLst>
                <a:path h="826520" w="3385314">
                  <a:moveTo>
                    <a:pt x="3260854" y="826520"/>
                  </a:moveTo>
                  <a:lnTo>
                    <a:pt x="124460" y="826520"/>
                  </a:lnTo>
                  <a:cubicBezTo>
                    <a:pt x="55880" y="826520"/>
                    <a:pt x="0" y="770640"/>
                    <a:pt x="0" y="7020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60854" y="0"/>
                  </a:lnTo>
                  <a:cubicBezTo>
                    <a:pt x="3329434" y="0"/>
                    <a:pt x="3385314" y="55880"/>
                    <a:pt x="3385314" y="124460"/>
                  </a:cubicBezTo>
                  <a:lnTo>
                    <a:pt x="3385314" y="702060"/>
                  </a:lnTo>
                  <a:cubicBezTo>
                    <a:pt x="3385314" y="770640"/>
                    <a:pt x="3329434" y="826520"/>
                    <a:pt x="3260854" y="8265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251619" y="3921819"/>
            <a:ext cx="10007681" cy="2443361"/>
            <a:chOff x="0" y="0"/>
            <a:chExt cx="3385314" cy="8265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85314" cy="826520"/>
            </a:xfrm>
            <a:custGeom>
              <a:avLst/>
              <a:gdLst/>
              <a:ahLst/>
              <a:cxnLst/>
              <a:rect r="r" b="b" t="t" l="l"/>
              <a:pathLst>
                <a:path h="826520" w="3385314">
                  <a:moveTo>
                    <a:pt x="3260854" y="826520"/>
                  </a:moveTo>
                  <a:lnTo>
                    <a:pt x="124460" y="826520"/>
                  </a:lnTo>
                  <a:cubicBezTo>
                    <a:pt x="55880" y="826520"/>
                    <a:pt x="0" y="770640"/>
                    <a:pt x="0" y="7020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60854" y="0"/>
                  </a:lnTo>
                  <a:cubicBezTo>
                    <a:pt x="3329434" y="0"/>
                    <a:pt x="3385314" y="55880"/>
                    <a:pt x="3385314" y="124460"/>
                  </a:cubicBezTo>
                  <a:lnTo>
                    <a:pt x="3385314" y="702060"/>
                  </a:lnTo>
                  <a:cubicBezTo>
                    <a:pt x="3385314" y="770640"/>
                    <a:pt x="3329434" y="826520"/>
                    <a:pt x="3260854" y="8265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9144000" y="4554266"/>
            <a:ext cx="7566712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91919"/>
                </a:solidFill>
                <a:latin typeface="Fira Sans Medium"/>
              </a:rPr>
              <a:t>Cost and specifically LCOE will be a key driver for innovation in solar.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251619" y="6814939"/>
            <a:ext cx="10007681" cy="2443361"/>
            <a:chOff x="0" y="0"/>
            <a:chExt cx="3385314" cy="8265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85314" cy="826520"/>
            </a:xfrm>
            <a:custGeom>
              <a:avLst/>
              <a:gdLst/>
              <a:ahLst/>
              <a:cxnLst/>
              <a:rect r="r" b="b" t="t" l="l"/>
              <a:pathLst>
                <a:path h="826520" w="3385314">
                  <a:moveTo>
                    <a:pt x="3260854" y="826520"/>
                  </a:moveTo>
                  <a:lnTo>
                    <a:pt x="124460" y="826520"/>
                  </a:lnTo>
                  <a:cubicBezTo>
                    <a:pt x="55880" y="826520"/>
                    <a:pt x="0" y="770640"/>
                    <a:pt x="0" y="7020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60854" y="0"/>
                  </a:lnTo>
                  <a:cubicBezTo>
                    <a:pt x="3329434" y="0"/>
                    <a:pt x="3385314" y="55880"/>
                    <a:pt x="3385314" y="124460"/>
                  </a:cubicBezTo>
                  <a:lnTo>
                    <a:pt x="3385314" y="702060"/>
                  </a:lnTo>
                  <a:cubicBezTo>
                    <a:pt x="3385314" y="770640"/>
                    <a:pt x="3329434" y="826520"/>
                    <a:pt x="3260854" y="8265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144000" y="7544670"/>
            <a:ext cx="7566712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191919"/>
                </a:solidFill>
                <a:latin typeface="Fira Sans Medium"/>
              </a:rPr>
              <a:t>Simplification of tracking systems will most likely become a trend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997067" y="7822270"/>
            <a:ext cx="472032" cy="423970"/>
          </a:xfrm>
          <a:custGeom>
            <a:avLst/>
            <a:gdLst/>
            <a:ahLst/>
            <a:cxnLst/>
            <a:rect r="r" b="b" t="t" l="l"/>
            <a:pathLst>
              <a:path h="423970" w="472032">
                <a:moveTo>
                  <a:pt x="0" y="0"/>
                </a:moveTo>
                <a:lnTo>
                  <a:pt x="472032" y="0"/>
                </a:lnTo>
                <a:lnTo>
                  <a:pt x="472032" y="423970"/>
                </a:lnTo>
                <a:lnTo>
                  <a:pt x="0" y="423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2492905" y="1028700"/>
            <a:ext cx="8987104" cy="8229600"/>
            <a:chOff x="0" y="0"/>
            <a:chExt cx="5866582" cy="53721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66582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66582">
                  <a:moveTo>
                    <a:pt x="431591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315912" y="5372100"/>
                  </a:lnTo>
                  <a:lnTo>
                    <a:pt x="5866582" y="2686050"/>
                  </a:lnTo>
                  <a:lnTo>
                    <a:pt x="4315912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404406" y="5011174"/>
            <a:ext cx="561727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20"/>
              </a:lnSpc>
            </a:pPr>
            <a:r>
              <a:rPr lang="en-US" sz="5600" spc="-112">
                <a:solidFill>
                  <a:srgbClr val="FFFFFF"/>
                </a:solidFill>
                <a:latin typeface="Fira Sans Medium Bold"/>
              </a:rPr>
              <a:t>Future Prospects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7787386" y="1874458"/>
            <a:ext cx="602122" cy="761304"/>
          </a:xfrm>
          <a:custGeom>
            <a:avLst/>
            <a:gdLst/>
            <a:ahLst/>
            <a:cxnLst/>
            <a:rect r="r" b="b" t="t" l="l"/>
            <a:pathLst>
              <a:path h="761304" w="602122">
                <a:moveTo>
                  <a:pt x="0" y="0"/>
                </a:moveTo>
                <a:lnTo>
                  <a:pt x="602122" y="0"/>
                </a:lnTo>
                <a:lnTo>
                  <a:pt x="602122" y="761304"/>
                </a:lnTo>
                <a:lnTo>
                  <a:pt x="0" y="7613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400000">
            <a:off x="7696006" y="4762848"/>
            <a:ext cx="602122" cy="761304"/>
          </a:xfrm>
          <a:custGeom>
            <a:avLst/>
            <a:gdLst/>
            <a:ahLst/>
            <a:cxnLst/>
            <a:rect r="r" b="b" t="t" l="l"/>
            <a:pathLst>
              <a:path h="761304" w="602122">
                <a:moveTo>
                  <a:pt x="0" y="0"/>
                </a:moveTo>
                <a:lnTo>
                  <a:pt x="602122" y="0"/>
                </a:lnTo>
                <a:lnTo>
                  <a:pt x="602122" y="761304"/>
                </a:lnTo>
                <a:lnTo>
                  <a:pt x="0" y="7613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7787386" y="7653603"/>
            <a:ext cx="602122" cy="761304"/>
          </a:xfrm>
          <a:custGeom>
            <a:avLst/>
            <a:gdLst/>
            <a:ahLst/>
            <a:cxnLst/>
            <a:rect r="r" b="b" t="t" l="l"/>
            <a:pathLst>
              <a:path h="761304" w="602122">
                <a:moveTo>
                  <a:pt x="0" y="0"/>
                </a:moveTo>
                <a:lnTo>
                  <a:pt x="602122" y="0"/>
                </a:lnTo>
                <a:lnTo>
                  <a:pt x="602122" y="761304"/>
                </a:lnTo>
                <a:lnTo>
                  <a:pt x="0" y="7613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710712" y="9359493"/>
            <a:ext cx="1274407" cy="727645"/>
          </a:xfrm>
          <a:custGeom>
            <a:avLst/>
            <a:gdLst/>
            <a:ahLst/>
            <a:cxnLst/>
            <a:rect r="r" b="b" t="t" l="l"/>
            <a:pathLst>
              <a:path h="727645" w="1274407">
                <a:moveTo>
                  <a:pt x="0" y="0"/>
                </a:moveTo>
                <a:lnTo>
                  <a:pt x="1274407" y="0"/>
                </a:lnTo>
                <a:lnTo>
                  <a:pt x="1274407" y="727645"/>
                </a:lnTo>
                <a:lnTo>
                  <a:pt x="0" y="727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144000" y="1768034"/>
            <a:ext cx="7838178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91919"/>
                </a:solidFill>
                <a:latin typeface="Fira Sans Medium"/>
              </a:rPr>
              <a:t>S</a:t>
            </a:r>
            <a:r>
              <a:rPr lang="en-US" sz="2799">
                <a:solidFill>
                  <a:srgbClr val="191919"/>
                </a:solidFill>
                <a:latin typeface="Fira Sans Medium"/>
              </a:rPr>
              <a:t>olar trackers may become completely autonomous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D9E6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127467"/>
            <a:ext cx="5162513" cy="4708163"/>
            <a:chOff x="0" y="0"/>
            <a:chExt cx="1746332" cy="15926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6332" cy="1592638"/>
            </a:xfrm>
            <a:custGeom>
              <a:avLst/>
              <a:gdLst/>
              <a:ahLst/>
              <a:cxnLst/>
              <a:rect r="r" b="b" t="t" l="l"/>
              <a:pathLst>
                <a:path h="1592638" w="1746332">
                  <a:moveTo>
                    <a:pt x="1621872" y="1592638"/>
                  </a:moveTo>
                  <a:lnTo>
                    <a:pt x="124460" y="1592638"/>
                  </a:lnTo>
                  <a:cubicBezTo>
                    <a:pt x="55880" y="1592638"/>
                    <a:pt x="0" y="1536758"/>
                    <a:pt x="0" y="14681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1872" y="0"/>
                  </a:lnTo>
                  <a:cubicBezTo>
                    <a:pt x="1690452" y="0"/>
                    <a:pt x="1746332" y="55880"/>
                    <a:pt x="1746332" y="124460"/>
                  </a:cubicBezTo>
                  <a:lnTo>
                    <a:pt x="1746332" y="1468178"/>
                  </a:lnTo>
                  <a:cubicBezTo>
                    <a:pt x="1746332" y="1536758"/>
                    <a:pt x="1690452" y="1592638"/>
                    <a:pt x="1621872" y="159263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562743" y="4127467"/>
            <a:ext cx="5162513" cy="4708163"/>
            <a:chOff x="0" y="0"/>
            <a:chExt cx="1746332" cy="15926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46332" cy="1592638"/>
            </a:xfrm>
            <a:custGeom>
              <a:avLst/>
              <a:gdLst/>
              <a:ahLst/>
              <a:cxnLst/>
              <a:rect r="r" b="b" t="t" l="l"/>
              <a:pathLst>
                <a:path h="1592638" w="1746332">
                  <a:moveTo>
                    <a:pt x="1621872" y="1592638"/>
                  </a:moveTo>
                  <a:lnTo>
                    <a:pt x="124460" y="1592638"/>
                  </a:lnTo>
                  <a:cubicBezTo>
                    <a:pt x="55880" y="1592638"/>
                    <a:pt x="0" y="1536758"/>
                    <a:pt x="0" y="14681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1872" y="0"/>
                  </a:lnTo>
                  <a:cubicBezTo>
                    <a:pt x="1690452" y="0"/>
                    <a:pt x="1746332" y="55880"/>
                    <a:pt x="1746332" y="124460"/>
                  </a:cubicBezTo>
                  <a:lnTo>
                    <a:pt x="1746332" y="1468178"/>
                  </a:lnTo>
                  <a:cubicBezTo>
                    <a:pt x="1746332" y="1536758"/>
                    <a:pt x="1690452" y="1592638"/>
                    <a:pt x="1621872" y="159263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096787" y="4127467"/>
            <a:ext cx="5162513" cy="4708163"/>
            <a:chOff x="0" y="0"/>
            <a:chExt cx="1746332" cy="15926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46332" cy="1592638"/>
            </a:xfrm>
            <a:custGeom>
              <a:avLst/>
              <a:gdLst/>
              <a:ahLst/>
              <a:cxnLst/>
              <a:rect r="r" b="b" t="t" l="l"/>
              <a:pathLst>
                <a:path h="1592638" w="1746332">
                  <a:moveTo>
                    <a:pt x="1621872" y="1592638"/>
                  </a:moveTo>
                  <a:lnTo>
                    <a:pt x="124460" y="1592638"/>
                  </a:lnTo>
                  <a:cubicBezTo>
                    <a:pt x="55880" y="1592638"/>
                    <a:pt x="0" y="1536758"/>
                    <a:pt x="0" y="14681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1872" y="0"/>
                  </a:lnTo>
                  <a:cubicBezTo>
                    <a:pt x="1690452" y="0"/>
                    <a:pt x="1746332" y="55880"/>
                    <a:pt x="1746332" y="124460"/>
                  </a:cubicBezTo>
                  <a:lnTo>
                    <a:pt x="1746332" y="1468178"/>
                  </a:lnTo>
                  <a:cubicBezTo>
                    <a:pt x="1746332" y="1536758"/>
                    <a:pt x="1690452" y="1592638"/>
                    <a:pt x="1621872" y="159263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325981" y="7776734"/>
            <a:ext cx="567950" cy="567950"/>
            <a:chOff x="0" y="0"/>
            <a:chExt cx="757267" cy="75726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757267" cy="757267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FC667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-5400000">
              <a:off x="284360" y="302439"/>
              <a:ext cx="226645" cy="152389"/>
              <a:chOff x="0" y="0"/>
              <a:chExt cx="1930400" cy="129794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13" id="13"/>
          <p:cNvGrpSpPr/>
          <p:nvPr/>
        </p:nvGrpSpPr>
        <p:grpSpPr>
          <a:xfrm rot="0">
            <a:off x="8860025" y="7776734"/>
            <a:ext cx="567950" cy="567950"/>
            <a:chOff x="0" y="0"/>
            <a:chExt cx="757267" cy="757267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757267" cy="757267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FC667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-5400000">
              <a:off x="284360" y="302439"/>
              <a:ext cx="226645" cy="152389"/>
              <a:chOff x="0" y="0"/>
              <a:chExt cx="1930400" cy="129794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18" id="18"/>
          <p:cNvGrpSpPr/>
          <p:nvPr/>
        </p:nvGrpSpPr>
        <p:grpSpPr>
          <a:xfrm rot="0">
            <a:off x="14394068" y="7776734"/>
            <a:ext cx="567950" cy="567950"/>
            <a:chOff x="0" y="0"/>
            <a:chExt cx="757267" cy="757267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757267" cy="757267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FC667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-5400000">
              <a:off x="284360" y="302439"/>
              <a:ext cx="226645" cy="152389"/>
              <a:chOff x="0" y="0"/>
              <a:chExt cx="1930400" cy="129794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TextBox 23" id="23"/>
          <p:cNvSpPr txBox="true"/>
          <p:nvPr/>
        </p:nvSpPr>
        <p:spPr>
          <a:xfrm rot="0">
            <a:off x="1562272" y="5902426"/>
            <a:ext cx="4095368" cy="162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191919"/>
                </a:solidFill>
                <a:latin typeface="Muli Regular"/>
              </a:rPr>
              <a:t>We all had great experience learning . We started out with planning and executing the project . Our team faced a lot problems but we overcome them 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30359" y="5738384"/>
            <a:ext cx="4095368" cy="972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191919"/>
                </a:solidFill>
                <a:latin typeface="Muli Regular"/>
              </a:rPr>
              <a:t>After 3 months of sheer hardwork by all the group members we succeeded .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62272" y="4728565"/>
            <a:ext cx="409536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9"/>
              </a:lnSpc>
            </a:pPr>
            <a:r>
              <a:rPr lang="en-US" sz="2199" spc="-65">
                <a:solidFill>
                  <a:srgbClr val="191919"/>
                </a:solidFill>
                <a:latin typeface="Muli Bold Bold"/>
              </a:rPr>
              <a:t>Experiences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96316" y="4693005"/>
            <a:ext cx="4095368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9"/>
              </a:lnSpc>
            </a:pPr>
            <a:r>
              <a:rPr lang="en-US" sz="2199" spc="-65">
                <a:solidFill>
                  <a:srgbClr val="191919"/>
                </a:solidFill>
                <a:latin typeface="Muli Bold Bold"/>
              </a:rPr>
              <a:t>Experimental Setup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630359" y="4693005"/>
            <a:ext cx="4095368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9"/>
              </a:lnSpc>
            </a:pPr>
            <a:r>
              <a:rPr lang="en-US" sz="2199" spc="-65">
                <a:solidFill>
                  <a:srgbClr val="191919"/>
                </a:solidFill>
                <a:latin typeface="Muli Bold Bold"/>
              </a:rPr>
              <a:t>Result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28700" y="1448196"/>
            <a:ext cx="10903839" cy="1793775"/>
            <a:chOff x="0" y="0"/>
            <a:chExt cx="14538452" cy="2391700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1828618"/>
              <a:ext cx="12377936" cy="5630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-66675"/>
              <a:ext cx="14538452" cy="1285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6000">
                  <a:solidFill>
                    <a:srgbClr val="191919"/>
                  </a:solidFill>
                  <a:latin typeface="Muli Bold"/>
                </a:rPr>
                <a:t>Summary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7286816" y="5928884"/>
            <a:ext cx="4095368" cy="130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191919"/>
                </a:solidFill>
                <a:latin typeface="Muli Regular"/>
              </a:rPr>
              <a:t>This project taught us a lot of new things . As we started we had lot technical problems but as we fixed them we got to learn different things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D9E6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1304" y="961043"/>
            <a:ext cx="9060988" cy="8297257"/>
            <a:chOff x="0" y="0"/>
            <a:chExt cx="5866582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66582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66582">
                  <a:moveTo>
                    <a:pt x="431591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315912" y="5372100"/>
                  </a:lnTo>
                  <a:lnTo>
                    <a:pt x="5866582" y="2686050"/>
                  </a:lnTo>
                  <a:lnTo>
                    <a:pt x="4315912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825414" y="4106459"/>
            <a:ext cx="7197401" cy="1806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869"/>
              </a:lnSpc>
              <a:spcBef>
                <a:spcPct val="0"/>
              </a:spcBef>
            </a:pPr>
            <a:r>
              <a:rPr lang="en-US" sz="10620" spc="-212">
                <a:solidFill>
                  <a:srgbClr val="FFFFFF"/>
                </a:solidFill>
                <a:latin typeface="Fira Sans Medium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90634" y="2191413"/>
            <a:ext cx="2783483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91919"/>
                </a:solidFill>
                <a:latin typeface="Fira Sans Bold"/>
              </a:rPr>
              <a:t>Members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52156" y="3796279"/>
            <a:ext cx="4460438" cy="334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9"/>
              </a:lnSpc>
            </a:pPr>
            <a:r>
              <a:rPr lang="en-US" sz="3399">
                <a:solidFill>
                  <a:srgbClr val="191919"/>
                </a:solidFill>
                <a:latin typeface="Montserrat"/>
              </a:rPr>
              <a:t>Risheel Chheda </a:t>
            </a:r>
          </a:p>
          <a:p>
            <a:pPr algn="ctr">
              <a:lnSpc>
                <a:spcPts val="6799"/>
              </a:lnSpc>
            </a:pPr>
            <a:r>
              <a:rPr lang="en-US" sz="3399">
                <a:solidFill>
                  <a:srgbClr val="191919"/>
                </a:solidFill>
                <a:latin typeface="Montserrat"/>
              </a:rPr>
              <a:t>Sahil Kumarwar</a:t>
            </a:r>
          </a:p>
          <a:p>
            <a:pPr algn="ctr">
              <a:lnSpc>
                <a:spcPts val="6799"/>
              </a:lnSpc>
            </a:pPr>
            <a:r>
              <a:rPr lang="en-US" sz="3399">
                <a:solidFill>
                  <a:srgbClr val="191919"/>
                </a:solidFill>
                <a:latin typeface="Montserrat"/>
              </a:rPr>
              <a:t>Lavanya Tembhurne</a:t>
            </a:r>
          </a:p>
          <a:p>
            <a:pPr algn="ctr">
              <a:lnSpc>
                <a:spcPts val="6799"/>
              </a:lnSpc>
            </a:pPr>
            <a:r>
              <a:rPr lang="en-US" sz="3399">
                <a:solidFill>
                  <a:srgbClr val="191919"/>
                </a:solidFill>
                <a:latin typeface="Montserrat"/>
              </a:rPr>
              <a:t> Vishwesh Jadhav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6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954310">
            <a:off x="10052126" y="1126862"/>
            <a:ext cx="4835694" cy="4428104"/>
            <a:chOff x="0" y="0"/>
            <a:chExt cx="5866582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66582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66582">
                  <a:moveTo>
                    <a:pt x="431591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315912" y="5372100"/>
                  </a:lnTo>
                  <a:lnTo>
                    <a:pt x="5866582" y="2686050"/>
                  </a:lnTo>
                  <a:lnTo>
                    <a:pt x="4315912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685327" y="2736077"/>
            <a:ext cx="3569294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68"/>
              </a:lnSpc>
            </a:pPr>
            <a:r>
              <a:rPr lang="en-US" sz="7973" spc="-159">
                <a:solidFill>
                  <a:srgbClr val="FFFFFF"/>
                </a:solidFill>
                <a:latin typeface="Fira Sans Medium Bold"/>
              </a:rPr>
              <a:t>What?</a:t>
            </a:r>
          </a:p>
        </p:txBody>
      </p:sp>
      <p:grpSp>
        <p:nvGrpSpPr>
          <p:cNvPr name="Group 5" id="5"/>
          <p:cNvGrpSpPr/>
          <p:nvPr/>
        </p:nvGrpSpPr>
        <p:grpSpPr>
          <a:xfrm rot="1954310">
            <a:off x="7772918" y="4694624"/>
            <a:ext cx="4835694" cy="4428104"/>
            <a:chOff x="0" y="0"/>
            <a:chExt cx="5866582" cy="5372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66582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66582">
                  <a:moveTo>
                    <a:pt x="431591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315912" y="5372100"/>
                  </a:lnTo>
                  <a:lnTo>
                    <a:pt x="5866582" y="2686050"/>
                  </a:lnTo>
                  <a:lnTo>
                    <a:pt x="4315912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8406118" y="6303838"/>
            <a:ext cx="3569294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68"/>
              </a:lnSpc>
            </a:pPr>
            <a:r>
              <a:rPr lang="en-US" sz="7973" spc="-159">
                <a:solidFill>
                  <a:srgbClr val="FFFFFF"/>
                </a:solidFill>
                <a:latin typeface="Fira Sans Medium Bold"/>
              </a:rPr>
              <a:t>Why?</a:t>
            </a:r>
          </a:p>
        </p:txBody>
      </p:sp>
      <p:grpSp>
        <p:nvGrpSpPr>
          <p:cNvPr name="Group 8" id="8"/>
          <p:cNvGrpSpPr/>
          <p:nvPr/>
        </p:nvGrpSpPr>
        <p:grpSpPr>
          <a:xfrm rot="1954310">
            <a:off x="11944090" y="4732034"/>
            <a:ext cx="4835694" cy="4428104"/>
            <a:chOff x="0" y="0"/>
            <a:chExt cx="5866582" cy="5372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66582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66582">
                  <a:moveTo>
                    <a:pt x="431591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315912" y="5372100"/>
                  </a:lnTo>
                  <a:lnTo>
                    <a:pt x="5866582" y="2686050"/>
                  </a:lnTo>
                  <a:lnTo>
                    <a:pt x="4315912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577290" y="6341248"/>
            <a:ext cx="3569294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68"/>
              </a:lnSpc>
            </a:pPr>
            <a:r>
              <a:rPr lang="en-US" sz="7973" spc="-159">
                <a:solidFill>
                  <a:srgbClr val="FFFFFF"/>
                </a:solidFill>
                <a:latin typeface="Fira Sans Medium Bold"/>
              </a:rPr>
              <a:t>How?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8255" y="1919993"/>
            <a:ext cx="7866222" cy="1858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56"/>
              </a:lnSpc>
            </a:pPr>
            <a:r>
              <a:rPr lang="en-US" sz="10826">
                <a:solidFill>
                  <a:srgbClr val="50626C"/>
                </a:solidFill>
                <a:latin typeface="Fira Sans Bold"/>
              </a:rPr>
              <a:t>Introduction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0" y="7029263"/>
            <a:ext cx="5705647" cy="3257737"/>
          </a:xfrm>
          <a:custGeom>
            <a:avLst/>
            <a:gdLst/>
            <a:ahLst/>
            <a:cxnLst/>
            <a:rect r="r" b="b" t="t" l="l"/>
            <a:pathLst>
              <a:path h="3257737" w="5705647">
                <a:moveTo>
                  <a:pt x="0" y="0"/>
                </a:moveTo>
                <a:lnTo>
                  <a:pt x="5705647" y="0"/>
                </a:lnTo>
                <a:lnTo>
                  <a:pt x="5705647" y="3257737"/>
                </a:lnTo>
                <a:lnTo>
                  <a:pt x="0" y="32577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6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0192" y="1294211"/>
            <a:ext cx="8150161" cy="1527733"/>
            <a:chOff x="0" y="0"/>
            <a:chExt cx="3691785" cy="6920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91785" cy="692019"/>
            </a:xfrm>
            <a:custGeom>
              <a:avLst/>
              <a:gdLst/>
              <a:ahLst/>
              <a:cxnLst/>
              <a:rect r="r" b="b" t="t" l="l"/>
              <a:pathLst>
                <a:path h="692019" w="3691785">
                  <a:moveTo>
                    <a:pt x="3567325" y="692019"/>
                  </a:moveTo>
                  <a:lnTo>
                    <a:pt x="124460" y="692019"/>
                  </a:lnTo>
                  <a:cubicBezTo>
                    <a:pt x="55880" y="692019"/>
                    <a:pt x="0" y="636139"/>
                    <a:pt x="0" y="5675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7325" y="0"/>
                  </a:lnTo>
                  <a:cubicBezTo>
                    <a:pt x="3635905" y="0"/>
                    <a:pt x="3691785" y="55880"/>
                    <a:pt x="3691785" y="124460"/>
                  </a:cubicBezTo>
                  <a:lnTo>
                    <a:pt x="3691785" y="567559"/>
                  </a:lnTo>
                  <a:cubicBezTo>
                    <a:pt x="3691785" y="636139"/>
                    <a:pt x="3635905" y="692019"/>
                    <a:pt x="3567325" y="692019"/>
                  </a:cubicBezTo>
                  <a:close/>
                </a:path>
              </a:pathLst>
            </a:custGeom>
            <a:solidFill>
              <a:srgbClr val="1FC66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37673" y="1294211"/>
            <a:ext cx="5742313" cy="8588105"/>
            <a:chOff x="0" y="0"/>
            <a:chExt cx="1825892" cy="27307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25892" cy="2730773"/>
            </a:xfrm>
            <a:custGeom>
              <a:avLst/>
              <a:gdLst/>
              <a:ahLst/>
              <a:cxnLst/>
              <a:rect r="r" b="b" t="t" l="l"/>
              <a:pathLst>
                <a:path h="2730773" w="1825892">
                  <a:moveTo>
                    <a:pt x="1701432" y="2730772"/>
                  </a:moveTo>
                  <a:lnTo>
                    <a:pt x="124460" y="2730772"/>
                  </a:lnTo>
                  <a:cubicBezTo>
                    <a:pt x="55880" y="2730772"/>
                    <a:pt x="0" y="2674893"/>
                    <a:pt x="0" y="260631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01432" y="0"/>
                  </a:lnTo>
                  <a:cubicBezTo>
                    <a:pt x="1770012" y="0"/>
                    <a:pt x="1825892" y="55880"/>
                    <a:pt x="1825892" y="124460"/>
                  </a:cubicBezTo>
                  <a:lnTo>
                    <a:pt x="1825892" y="2606313"/>
                  </a:lnTo>
                  <a:cubicBezTo>
                    <a:pt x="1825892" y="2674893"/>
                    <a:pt x="1770012" y="2730773"/>
                    <a:pt x="1701432" y="27307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519716" y="3154312"/>
            <a:ext cx="4739584" cy="7109375"/>
            <a:chOff x="0" y="0"/>
            <a:chExt cx="6350000" cy="9525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003557" y="8662818"/>
            <a:ext cx="1451638" cy="828838"/>
          </a:xfrm>
          <a:custGeom>
            <a:avLst/>
            <a:gdLst/>
            <a:ahLst/>
            <a:cxnLst/>
            <a:rect r="r" b="b" t="t" l="l"/>
            <a:pathLst>
              <a:path h="828838" w="1451638">
                <a:moveTo>
                  <a:pt x="0" y="0"/>
                </a:moveTo>
                <a:lnTo>
                  <a:pt x="1451638" y="0"/>
                </a:lnTo>
                <a:lnTo>
                  <a:pt x="1451638" y="828837"/>
                </a:lnTo>
                <a:lnTo>
                  <a:pt x="0" y="828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1576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147437" y="4430465"/>
            <a:ext cx="4827835" cy="4827835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4790351" y="1602184"/>
            <a:ext cx="818725" cy="895226"/>
          </a:xfrm>
          <a:custGeom>
            <a:avLst/>
            <a:gdLst/>
            <a:ahLst/>
            <a:cxnLst/>
            <a:rect r="r" b="b" t="t" l="l"/>
            <a:pathLst>
              <a:path h="895226" w="818725">
                <a:moveTo>
                  <a:pt x="0" y="0"/>
                </a:moveTo>
                <a:lnTo>
                  <a:pt x="818725" y="0"/>
                </a:lnTo>
                <a:lnTo>
                  <a:pt x="818725" y="895226"/>
                </a:lnTo>
                <a:lnTo>
                  <a:pt x="0" y="895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135181" y="1481446"/>
            <a:ext cx="6655170" cy="101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22"/>
              </a:lnSpc>
            </a:pPr>
            <a:r>
              <a:rPr lang="en-US" sz="6324" spc="63">
                <a:solidFill>
                  <a:srgbClr val="FFFFFF"/>
                </a:solidFill>
                <a:latin typeface="Clear Sans Bold Bold"/>
              </a:rPr>
              <a:t>PHOTO </a:t>
            </a:r>
            <a:r>
              <a:rPr lang="en-US" sz="6324" spc="63">
                <a:solidFill>
                  <a:srgbClr val="FFFFFF"/>
                </a:solidFill>
                <a:latin typeface="Clear Sans Bold"/>
              </a:rPr>
              <a:t>GALLERY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73774" y="7447505"/>
            <a:ext cx="45112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836B2"/>
                </a:solidFill>
                <a:latin typeface="Muli Regular Bold"/>
              </a:rPr>
              <a:t>Front View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59114" y="1481931"/>
            <a:ext cx="5340525" cy="5340525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0" t="-27074" r="0" b="-6232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6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45058" y="381106"/>
            <a:ext cx="9796418" cy="9675696"/>
            <a:chOff x="0" y="0"/>
            <a:chExt cx="3024225" cy="29869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24225" cy="2986958"/>
            </a:xfrm>
            <a:custGeom>
              <a:avLst/>
              <a:gdLst/>
              <a:ahLst/>
              <a:cxnLst/>
              <a:rect r="r" b="b" t="t" l="l"/>
              <a:pathLst>
                <a:path h="2986958" w="3024225">
                  <a:moveTo>
                    <a:pt x="2899765" y="2986958"/>
                  </a:moveTo>
                  <a:lnTo>
                    <a:pt x="124460" y="2986958"/>
                  </a:lnTo>
                  <a:cubicBezTo>
                    <a:pt x="55880" y="2986958"/>
                    <a:pt x="0" y="2931078"/>
                    <a:pt x="0" y="286249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99765" y="0"/>
                  </a:lnTo>
                  <a:cubicBezTo>
                    <a:pt x="2968345" y="0"/>
                    <a:pt x="3024225" y="55880"/>
                    <a:pt x="3024225" y="124460"/>
                  </a:cubicBezTo>
                  <a:lnTo>
                    <a:pt x="3024225" y="2862498"/>
                  </a:lnTo>
                  <a:cubicBezTo>
                    <a:pt x="3024225" y="2931078"/>
                    <a:pt x="2968345" y="2986958"/>
                    <a:pt x="2899765" y="298695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427563" y="627796"/>
            <a:ext cx="9031409" cy="9031409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0" t="-54219" r="0" b="-2241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08479" y="4106700"/>
            <a:ext cx="7241478" cy="2613162"/>
            <a:chOff x="0" y="0"/>
            <a:chExt cx="9655304" cy="348421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243549" y="2269152"/>
              <a:ext cx="8766008" cy="1215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56"/>
                </a:lnSpc>
                <a:spcBef>
                  <a:spcPct val="0"/>
                </a:spcBef>
              </a:pPr>
              <a:r>
                <a:rPr lang="en-US" sz="2683">
                  <a:solidFill>
                    <a:srgbClr val="1FC667"/>
                  </a:solidFill>
                  <a:latin typeface="Fira Sans Medium"/>
                </a:rPr>
                <a:t>Here's the working of solar panel tracker under artificial lighting.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"/>
              <a:ext cx="9655304" cy="1685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908"/>
                </a:lnSpc>
              </a:pPr>
              <a:r>
                <a:rPr lang="en-US" sz="8256" spc="-165">
                  <a:solidFill>
                    <a:srgbClr val="50626C"/>
                  </a:solidFill>
                  <a:latin typeface="Fira Sans Medium Bold"/>
                </a:rPr>
                <a:t>VIDEO DEMO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777580" y="8429462"/>
            <a:ext cx="1451638" cy="828838"/>
          </a:xfrm>
          <a:custGeom>
            <a:avLst/>
            <a:gdLst/>
            <a:ahLst/>
            <a:cxnLst/>
            <a:rect r="r" b="b" t="t" l="l"/>
            <a:pathLst>
              <a:path h="828838" w="1451638">
                <a:moveTo>
                  <a:pt x="0" y="0"/>
                </a:moveTo>
                <a:lnTo>
                  <a:pt x="1451638" y="0"/>
                </a:lnTo>
                <a:lnTo>
                  <a:pt x="1451638" y="828838"/>
                </a:lnTo>
                <a:lnTo>
                  <a:pt x="0" y="828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1576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6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33481" y="9106648"/>
            <a:ext cx="1451638" cy="828838"/>
          </a:xfrm>
          <a:custGeom>
            <a:avLst/>
            <a:gdLst/>
            <a:ahLst/>
            <a:cxnLst/>
            <a:rect r="r" b="b" t="t" l="l"/>
            <a:pathLst>
              <a:path h="828838" w="1451638">
                <a:moveTo>
                  <a:pt x="0" y="0"/>
                </a:moveTo>
                <a:lnTo>
                  <a:pt x="1451638" y="0"/>
                </a:lnTo>
                <a:lnTo>
                  <a:pt x="1451638" y="828837"/>
                </a:lnTo>
                <a:lnTo>
                  <a:pt x="0" y="828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59788" y="0"/>
            <a:ext cx="5705647" cy="3257737"/>
          </a:xfrm>
          <a:custGeom>
            <a:avLst/>
            <a:gdLst/>
            <a:ahLst/>
            <a:cxnLst/>
            <a:rect r="r" b="b" t="t" l="l"/>
            <a:pathLst>
              <a:path h="3257737" w="5705647">
                <a:moveTo>
                  <a:pt x="0" y="0"/>
                </a:moveTo>
                <a:lnTo>
                  <a:pt x="5705647" y="0"/>
                </a:lnTo>
                <a:lnTo>
                  <a:pt x="5705647" y="3257737"/>
                </a:lnTo>
                <a:lnTo>
                  <a:pt x="0" y="32577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650448" y="1028700"/>
            <a:ext cx="8987104" cy="8229600"/>
            <a:chOff x="0" y="0"/>
            <a:chExt cx="5866582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66582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66582">
                  <a:moveTo>
                    <a:pt x="431591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315912" y="5372100"/>
                  </a:lnTo>
                  <a:lnTo>
                    <a:pt x="5866582" y="2686050"/>
                  </a:lnTo>
                  <a:lnTo>
                    <a:pt x="4315912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827246" y="3276600"/>
            <a:ext cx="6633507" cy="372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3"/>
              </a:lnSpc>
            </a:pPr>
            <a:r>
              <a:rPr lang="en-US" sz="8128" spc="-162">
                <a:solidFill>
                  <a:srgbClr val="FFFFFF"/>
                </a:solidFill>
                <a:latin typeface="Fira Sans Medium Bold"/>
              </a:rPr>
              <a:t>Components and </a:t>
            </a:r>
          </a:p>
          <a:p>
            <a:pPr algn="ctr">
              <a:lnSpc>
                <a:spcPts val="9753"/>
              </a:lnSpc>
            </a:pPr>
            <a:r>
              <a:rPr lang="en-US" sz="8128" spc="-162">
                <a:solidFill>
                  <a:srgbClr val="FFFFFF"/>
                </a:solidFill>
                <a:latin typeface="Fira Sans Medium Bold"/>
              </a:rPr>
              <a:t>devices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6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57029" y="392987"/>
            <a:ext cx="7572659" cy="4793370"/>
            <a:chOff x="0" y="0"/>
            <a:chExt cx="2692451" cy="170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92452" cy="1704278"/>
            </a:xfrm>
            <a:custGeom>
              <a:avLst/>
              <a:gdLst/>
              <a:ahLst/>
              <a:cxnLst/>
              <a:rect r="r" b="b" t="t" l="l"/>
              <a:pathLst>
                <a:path h="1704278" w="2692452">
                  <a:moveTo>
                    <a:pt x="2567991" y="1704278"/>
                  </a:moveTo>
                  <a:lnTo>
                    <a:pt x="124460" y="1704278"/>
                  </a:lnTo>
                  <a:cubicBezTo>
                    <a:pt x="55880" y="1704278"/>
                    <a:pt x="0" y="1648398"/>
                    <a:pt x="0" y="15798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67992" y="0"/>
                  </a:lnTo>
                  <a:cubicBezTo>
                    <a:pt x="2636571" y="0"/>
                    <a:pt x="2692452" y="55880"/>
                    <a:pt x="2692452" y="124460"/>
                  </a:cubicBezTo>
                  <a:lnTo>
                    <a:pt x="2692452" y="1579818"/>
                  </a:lnTo>
                  <a:cubicBezTo>
                    <a:pt x="2692452" y="1648398"/>
                    <a:pt x="2636571" y="1704278"/>
                    <a:pt x="2567992" y="170427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26664" y="435843"/>
            <a:ext cx="9859548" cy="9501027"/>
            <a:chOff x="0" y="0"/>
            <a:chExt cx="3091938" cy="297950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91938" cy="2979507"/>
            </a:xfrm>
            <a:custGeom>
              <a:avLst/>
              <a:gdLst/>
              <a:ahLst/>
              <a:cxnLst/>
              <a:rect r="r" b="b" t="t" l="l"/>
              <a:pathLst>
                <a:path h="2979507" w="3091938">
                  <a:moveTo>
                    <a:pt x="2967478" y="2979506"/>
                  </a:moveTo>
                  <a:lnTo>
                    <a:pt x="124460" y="2979506"/>
                  </a:lnTo>
                  <a:cubicBezTo>
                    <a:pt x="55880" y="2979506"/>
                    <a:pt x="0" y="2923626"/>
                    <a:pt x="0" y="285504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67478" y="0"/>
                  </a:lnTo>
                  <a:cubicBezTo>
                    <a:pt x="3036058" y="0"/>
                    <a:pt x="3091938" y="55880"/>
                    <a:pt x="3091938" y="124460"/>
                  </a:cubicBezTo>
                  <a:lnTo>
                    <a:pt x="3091938" y="2855046"/>
                  </a:lnTo>
                  <a:cubicBezTo>
                    <a:pt x="3091938" y="2923626"/>
                    <a:pt x="3036058" y="2979507"/>
                    <a:pt x="2967478" y="29795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357029" y="5417406"/>
            <a:ext cx="7572659" cy="4519464"/>
            <a:chOff x="0" y="0"/>
            <a:chExt cx="2692451" cy="16068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92452" cy="1606891"/>
            </a:xfrm>
            <a:custGeom>
              <a:avLst/>
              <a:gdLst/>
              <a:ahLst/>
              <a:cxnLst/>
              <a:rect r="r" b="b" t="t" l="l"/>
              <a:pathLst>
                <a:path h="1606891" w="2692452">
                  <a:moveTo>
                    <a:pt x="2567991" y="1606891"/>
                  </a:moveTo>
                  <a:lnTo>
                    <a:pt x="124460" y="1606891"/>
                  </a:lnTo>
                  <a:cubicBezTo>
                    <a:pt x="55880" y="1606891"/>
                    <a:pt x="0" y="1551011"/>
                    <a:pt x="0" y="14824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67992" y="0"/>
                  </a:lnTo>
                  <a:cubicBezTo>
                    <a:pt x="2636571" y="0"/>
                    <a:pt x="2692452" y="55880"/>
                    <a:pt x="2692452" y="124460"/>
                  </a:cubicBezTo>
                  <a:lnTo>
                    <a:pt x="2692452" y="1482431"/>
                  </a:lnTo>
                  <a:cubicBezTo>
                    <a:pt x="2692452" y="1551011"/>
                    <a:pt x="2636571" y="1606891"/>
                    <a:pt x="2567992" y="160689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74578" y="1119255"/>
            <a:ext cx="6221285" cy="5632954"/>
          </a:xfrm>
          <a:custGeom>
            <a:avLst/>
            <a:gdLst/>
            <a:ahLst/>
            <a:cxnLst/>
            <a:rect r="r" b="b" t="t" l="l"/>
            <a:pathLst>
              <a:path h="5632954" w="6221285">
                <a:moveTo>
                  <a:pt x="0" y="0"/>
                </a:moveTo>
                <a:lnTo>
                  <a:pt x="6221285" y="0"/>
                </a:lnTo>
                <a:lnTo>
                  <a:pt x="6221285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09162" y="392987"/>
            <a:ext cx="4837476" cy="3364951"/>
          </a:xfrm>
          <a:custGeom>
            <a:avLst/>
            <a:gdLst/>
            <a:ahLst/>
            <a:cxnLst/>
            <a:rect r="r" b="b" t="t" l="l"/>
            <a:pathLst>
              <a:path h="3364951" w="4837476">
                <a:moveTo>
                  <a:pt x="0" y="0"/>
                </a:moveTo>
                <a:lnTo>
                  <a:pt x="4837476" y="0"/>
                </a:lnTo>
                <a:lnTo>
                  <a:pt x="4837476" y="3364950"/>
                </a:lnTo>
                <a:lnTo>
                  <a:pt x="0" y="3364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57029" y="5548233"/>
            <a:ext cx="4141134" cy="4141134"/>
          </a:xfrm>
          <a:custGeom>
            <a:avLst/>
            <a:gdLst/>
            <a:ahLst/>
            <a:cxnLst/>
            <a:rect r="r" b="b" t="t" l="l"/>
            <a:pathLst>
              <a:path h="4141134" w="4141134">
                <a:moveTo>
                  <a:pt x="0" y="0"/>
                </a:moveTo>
                <a:lnTo>
                  <a:pt x="4141134" y="0"/>
                </a:lnTo>
                <a:lnTo>
                  <a:pt x="4141134" y="4141133"/>
                </a:lnTo>
                <a:lnTo>
                  <a:pt x="0" y="4141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271261" y="3633204"/>
            <a:ext cx="5977671" cy="1510296"/>
            <a:chOff x="0" y="0"/>
            <a:chExt cx="7970229" cy="201372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892111"/>
              <a:ext cx="7970229" cy="1121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53"/>
                </a:lnSpc>
              </a:pPr>
              <a:r>
                <a:rPr lang="en-US" sz="2466">
                  <a:solidFill>
                    <a:srgbClr val="191919"/>
                  </a:solidFill>
                  <a:latin typeface="Muli Regular"/>
                </a:rPr>
                <a:t>.Part of the mechanical system.</a:t>
              </a:r>
            </a:p>
            <a:p>
              <a:pPr>
                <a:lnSpc>
                  <a:spcPts val="3453"/>
                </a:lnSpc>
                <a:spcBef>
                  <a:spcPct val="0"/>
                </a:spcBef>
              </a:pPr>
              <a:r>
                <a:rPr lang="en-US" sz="2466">
                  <a:solidFill>
                    <a:srgbClr val="191919"/>
                  </a:solidFill>
                  <a:latin typeface="Muli Regular"/>
                </a:rPr>
                <a:t> </a:t>
              </a:r>
              <a:r>
                <a:rPr lang="en-US" sz="2466">
                  <a:solidFill>
                    <a:srgbClr val="191919"/>
                  </a:solidFill>
                  <a:latin typeface="Muli Regular Bold"/>
                </a:rPr>
                <a:t>Rs.180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7970229" cy="6760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123"/>
                </a:lnSpc>
              </a:pPr>
              <a:r>
                <a:rPr lang="en-US" sz="3172" spc="-95">
                  <a:solidFill>
                    <a:srgbClr val="191919"/>
                  </a:solidFill>
                  <a:latin typeface="Fira Sans Medium Bold"/>
                </a:rPr>
                <a:t>SERVO MOTOR MG995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03301" y="8042036"/>
            <a:ext cx="4426387" cy="1823381"/>
            <a:chOff x="0" y="0"/>
            <a:chExt cx="5901850" cy="243117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426182"/>
              <a:ext cx="5901850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191919"/>
                  </a:solidFill>
                  <a:latin typeface="Muli Regular"/>
                </a:rPr>
                <a:t>FOR PROVIDING  FEED BACK </a:t>
              </a:r>
              <a:r>
                <a:rPr lang="en-US" sz="2199">
                  <a:solidFill>
                    <a:srgbClr val="191919"/>
                  </a:solidFill>
                  <a:latin typeface="Muli Regular"/>
                </a:rPr>
                <a:t>.</a:t>
              </a:r>
            </a:p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91919"/>
                  </a:solidFill>
                  <a:latin typeface="Muli Regular Bold"/>
                </a:rPr>
                <a:t>Rs.8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28575"/>
              <a:ext cx="5901850" cy="1249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769"/>
                </a:lnSpc>
              </a:pPr>
              <a:r>
                <a:rPr lang="en-US" sz="2899" spc="-86">
                  <a:solidFill>
                    <a:srgbClr val="191919"/>
                  </a:solidFill>
                  <a:latin typeface="Fira Sans Medium Bold"/>
                </a:rPr>
                <a:t>LIGHT DEPENDENT RESISTOR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204706" y="6775852"/>
            <a:ext cx="6881507" cy="3169942"/>
            <a:chOff x="0" y="0"/>
            <a:chExt cx="9175342" cy="422659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1828618"/>
              <a:ext cx="7811822" cy="2397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191919"/>
                  </a:solidFill>
                  <a:latin typeface="Muli Regular"/>
                </a:rPr>
                <a:t>Microcontroller board used for the main control circuitry.</a:t>
              </a:r>
            </a:p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191919"/>
                  </a:solidFill>
                  <a:latin typeface="Muli Regular Bold"/>
                </a:rPr>
                <a:t>Rs.300</a:t>
              </a:r>
            </a:p>
            <a:p>
              <a:pPr>
                <a:lnSpc>
                  <a:spcPts val="3640"/>
                </a:lnSpc>
                <a:spcBef>
                  <a:spcPct val="0"/>
                </a:spcBef>
              </a:pP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66675"/>
              <a:ext cx="9175342" cy="1285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6000">
                  <a:solidFill>
                    <a:srgbClr val="191919"/>
                  </a:solidFill>
                  <a:latin typeface="Fira Sans Medium"/>
                </a:rPr>
                <a:t>ARDUINO NANO 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6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09162" y="392987"/>
            <a:ext cx="7320527" cy="4750513"/>
            <a:chOff x="0" y="0"/>
            <a:chExt cx="2602806" cy="1689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02806" cy="1689040"/>
            </a:xfrm>
            <a:custGeom>
              <a:avLst/>
              <a:gdLst/>
              <a:ahLst/>
              <a:cxnLst/>
              <a:rect r="r" b="b" t="t" l="l"/>
              <a:pathLst>
                <a:path h="1689040" w="2602806">
                  <a:moveTo>
                    <a:pt x="2478346" y="1689040"/>
                  </a:moveTo>
                  <a:lnTo>
                    <a:pt x="124460" y="1689040"/>
                  </a:lnTo>
                  <a:cubicBezTo>
                    <a:pt x="55880" y="1689040"/>
                    <a:pt x="0" y="1633160"/>
                    <a:pt x="0" y="15645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78346" y="0"/>
                  </a:lnTo>
                  <a:cubicBezTo>
                    <a:pt x="2546926" y="0"/>
                    <a:pt x="2602806" y="55880"/>
                    <a:pt x="2602806" y="124460"/>
                  </a:cubicBezTo>
                  <a:lnTo>
                    <a:pt x="2602806" y="1564580"/>
                  </a:lnTo>
                  <a:cubicBezTo>
                    <a:pt x="2602806" y="1633160"/>
                    <a:pt x="2546926" y="1689040"/>
                    <a:pt x="2478346" y="16890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04545" y="392987"/>
            <a:ext cx="9859548" cy="9501027"/>
            <a:chOff x="0" y="0"/>
            <a:chExt cx="3091938" cy="297950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91938" cy="2979507"/>
            </a:xfrm>
            <a:custGeom>
              <a:avLst/>
              <a:gdLst/>
              <a:ahLst/>
              <a:cxnLst/>
              <a:rect r="r" b="b" t="t" l="l"/>
              <a:pathLst>
                <a:path h="2979507" w="3091938">
                  <a:moveTo>
                    <a:pt x="2967478" y="2979506"/>
                  </a:moveTo>
                  <a:lnTo>
                    <a:pt x="124460" y="2979506"/>
                  </a:lnTo>
                  <a:cubicBezTo>
                    <a:pt x="55880" y="2979506"/>
                    <a:pt x="0" y="2923626"/>
                    <a:pt x="0" y="285504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67478" y="0"/>
                  </a:lnTo>
                  <a:cubicBezTo>
                    <a:pt x="3036058" y="0"/>
                    <a:pt x="3091938" y="55880"/>
                    <a:pt x="3091938" y="124460"/>
                  </a:cubicBezTo>
                  <a:lnTo>
                    <a:pt x="3091938" y="2855046"/>
                  </a:lnTo>
                  <a:cubicBezTo>
                    <a:pt x="3091938" y="2923626"/>
                    <a:pt x="3036058" y="2979507"/>
                    <a:pt x="2967478" y="29795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609162" y="5501654"/>
            <a:ext cx="7320527" cy="4392359"/>
            <a:chOff x="0" y="0"/>
            <a:chExt cx="2602806" cy="15616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2806" cy="1561699"/>
            </a:xfrm>
            <a:custGeom>
              <a:avLst/>
              <a:gdLst/>
              <a:ahLst/>
              <a:cxnLst/>
              <a:rect r="r" b="b" t="t" l="l"/>
              <a:pathLst>
                <a:path h="1561699" w="2602806">
                  <a:moveTo>
                    <a:pt x="2478346" y="1561699"/>
                  </a:moveTo>
                  <a:lnTo>
                    <a:pt x="124460" y="1561699"/>
                  </a:lnTo>
                  <a:cubicBezTo>
                    <a:pt x="55880" y="1561699"/>
                    <a:pt x="0" y="1505819"/>
                    <a:pt x="0" y="143723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78346" y="0"/>
                  </a:lnTo>
                  <a:cubicBezTo>
                    <a:pt x="2546926" y="0"/>
                    <a:pt x="2602806" y="55880"/>
                    <a:pt x="2602806" y="124460"/>
                  </a:cubicBezTo>
                  <a:lnTo>
                    <a:pt x="2602806" y="1437239"/>
                  </a:lnTo>
                  <a:cubicBezTo>
                    <a:pt x="2602806" y="1505819"/>
                    <a:pt x="2546926" y="1561699"/>
                    <a:pt x="2478346" y="156169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65373" y="1392647"/>
            <a:ext cx="6210643" cy="5385993"/>
          </a:xfrm>
          <a:custGeom>
            <a:avLst/>
            <a:gdLst/>
            <a:ahLst/>
            <a:cxnLst/>
            <a:rect r="r" b="b" t="t" l="l"/>
            <a:pathLst>
              <a:path h="5385993" w="6210643">
                <a:moveTo>
                  <a:pt x="0" y="0"/>
                </a:moveTo>
                <a:lnTo>
                  <a:pt x="6210643" y="0"/>
                </a:lnTo>
                <a:lnTo>
                  <a:pt x="6210643" y="5385993"/>
                </a:lnTo>
                <a:lnTo>
                  <a:pt x="0" y="5385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28248" y="611783"/>
            <a:ext cx="3152331" cy="3152331"/>
          </a:xfrm>
          <a:custGeom>
            <a:avLst/>
            <a:gdLst/>
            <a:ahLst/>
            <a:cxnLst/>
            <a:rect r="r" b="b" t="t" l="l"/>
            <a:pathLst>
              <a:path h="3152331" w="3152331">
                <a:moveTo>
                  <a:pt x="0" y="0"/>
                </a:moveTo>
                <a:lnTo>
                  <a:pt x="3152332" y="0"/>
                </a:lnTo>
                <a:lnTo>
                  <a:pt x="3152332" y="3152331"/>
                </a:lnTo>
                <a:lnTo>
                  <a:pt x="0" y="31523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08202" y="5743243"/>
            <a:ext cx="5105196" cy="2858910"/>
          </a:xfrm>
          <a:custGeom>
            <a:avLst/>
            <a:gdLst/>
            <a:ahLst/>
            <a:cxnLst/>
            <a:rect r="r" b="b" t="t" l="l"/>
            <a:pathLst>
              <a:path h="2858910" w="5105196">
                <a:moveTo>
                  <a:pt x="0" y="0"/>
                </a:moveTo>
                <a:lnTo>
                  <a:pt x="5105195" y="0"/>
                </a:lnTo>
                <a:lnTo>
                  <a:pt x="5105195" y="2858910"/>
                </a:lnTo>
                <a:lnTo>
                  <a:pt x="0" y="28589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65373" y="7908746"/>
            <a:ext cx="1668544" cy="28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5"/>
              </a:lnSpc>
            </a:pPr>
            <a:r>
              <a:rPr lang="en-US" sz="1675">
                <a:solidFill>
                  <a:srgbClr val="FFFFFF"/>
                </a:solidFill>
                <a:latin typeface="Muli Bold Bold"/>
              </a:rPr>
              <a:t>MY EXPERTISE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528248" y="3629477"/>
            <a:ext cx="4731052" cy="1428511"/>
            <a:chOff x="0" y="0"/>
            <a:chExt cx="6308069" cy="190468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826562"/>
              <a:ext cx="6308069" cy="1078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77"/>
                </a:lnSpc>
              </a:pPr>
              <a:r>
                <a:rPr lang="en-US" sz="2412">
                  <a:solidFill>
                    <a:srgbClr val="191919"/>
                  </a:solidFill>
                  <a:latin typeface="Muli Regular"/>
                </a:rPr>
                <a:t>used for connecting the circuit</a:t>
              </a:r>
            </a:p>
            <a:p>
              <a:pPr>
                <a:lnSpc>
                  <a:spcPts val="3377"/>
                </a:lnSpc>
                <a:spcBef>
                  <a:spcPct val="0"/>
                </a:spcBef>
              </a:pPr>
              <a:r>
                <a:rPr lang="en-US" sz="2412">
                  <a:solidFill>
                    <a:srgbClr val="191919"/>
                  </a:solidFill>
                  <a:latin typeface="Muli Regular Bold"/>
                </a:rPr>
                <a:t>Rs.50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28575"/>
              <a:ext cx="6308069" cy="5841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31"/>
                </a:lnSpc>
              </a:pPr>
              <a:r>
                <a:rPr lang="en-US" sz="2793" spc="-83">
                  <a:solidFill>
                    <a:srgbClr val="191919"/>
                  </a:solidFill>
                  <a:latin typeface="Fira Sans Medium Bold"/>
                </a:rPr>
                <a:t>HEADER PINS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807813" y="8332925"/>
            <a:ext cx="4609213" cy="1402284"/>
            <a:chOff x="0" y="0"/>
            <a:chExt cx="6145618" cy="186971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801963"/>
              <a:ext cx="6145618" cy="10677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90"/>
                </a:lnSpc>
              </a:pPr>
              <a:r>
                <a:rPr lang="en-US" sz="2350">
                  <a:solidFill>
                    <a:srgbClr val="191919"/>
                  </a:solidFill>
                  <a:latin typeface="Muli Regular"/>
                </a:rPr>
                <a:t>USED IN FEEDBACK SYSEM</a:t>
              </a:r>
            </a:p>
            <a:p>
              <a:pPr>
                <a:lnSpc>
                  <a:spcPts val="3290"/>
                </a:lnSpc>
                <a:spcBef>
                  <a:spcPct val="0"/>
                </a:spcBef>
              </a:pPr>
              <a:r>
                <a:rPr lang="en-US" sz="2350">
                  <a:solidFill>
                    <a:srgbClr val="191919"/>
                  </a:solidFill>
                  <a:latin typeface="Muli Regular Bold"/>
                </a:rPr>
                <a:t>Rs.10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28575"/>
              <a:ext cx="6145618" cy="5770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37"/>
                </a:lnSpc>
              </a:pPr>
              <a:r>
                <a:rPr lang="en-US" sz="2721" spc="-81">
                  <a:solidFill>
                    <a:srgbClr val="191919"/>
                  </a:solidFill>
                  <a:latin typeface="Fira Sans Medium Bold"/>
                </a:rPr>
                <a:t>RESISTOR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736383" y="7612008"/>
            <a:ext cx="7407617" cy="84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60"/>
              </a:lnSpc>
            </a:pPr>
            <a:r>
              <a:rPr lang="en-US" sz="5200">
                <a:solidFill>
                  <a:srgbClr val="191919"/>
                </a:solidFill>
                <a:latin typeface="Fira Sans Medium"/>
              </a:rPr>
              <a:t>Universal Circuit Board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93077" y="8412743"/>
            <a:ext cx="3550231" cy="473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4"/>
              </a:lnSpc>
              <a:spcBef>
                <a:spcPct val="0"/>
              </a:spcBef>
            </a:pPr>
            <a:r>
              <a:rPr lang="en-US" sz="2838">
                <a:solidFill>
                  <a:srgbClr val="191919"/>
                </a:solidFill>
                <a:latin typeface="Muli Regular"/>
              </a:rPr>
              <a:t>For Circuit Assembly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66110" y="8986443"/>
            <a:ext cx="3568209" cy="470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4"/>
              </a:lnSpc>
              <a:spcBef>
                <a:spcPct val="0"/>
              </a:spcBef>
            </a:pPr>
            <a:r>
              <a:rPr lang="en-US" sz="2838">
                <a:solidFill>
                  <a:srgbClr val="191919"/>
                </a:solidFill>
                <a:latin typeface="Muli Regular Bold"/>
              </a:rPr>
              <a:t>Rs.50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6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2905" y="1028700"/>
            <a:ext cx="8133365" cy="8229600"/>
            <a:chOff x="0" y="0"/>
            <a:chExt cx="5309280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92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5309280">
                  <a:moveTo>
                    <a:pt x="37586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758610" y="5372100"/>
                  </a:lnTo>
                  <a:lnTo>
                    <a:pt x="5309280" y="2686050"/>
                  </a:lnTo>
                  <a:lnTo>
                    <a:pt x="3758610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953063" y="875890"/>
            <a:ext cx="4410395" cy="4420421"/>
          </a:xfrm>
          <a:custGeom>
            <a:avLst/>
            <a:gdLst/>
            <a:ahLst/>
            <a:cxnLst/>
            <a:rect r="r" b="b" t="t" l="l"/>
            <a:pathLst>
              <a:path h="4420421" w="4410395">
                <a:moveTo>
                  <a:pt x="0" y="0"/>
                </a:moveTo>
                <a:lnTo>
                  <a:pt x="4410395" y="0"/>
                </a:lnTo>
                <a:lnTo>
                  <a:pt x="4410395" y="4420420"/>
                </a:lnTo>
                <a:lnTo>
                  <a:pt x="0" y="4420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742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97974" y="-106678"/>
            <a:ext cx="5705647" cy="3257737"/>
          </a:xfrm>
          <a:custGeom>
            <a:avLst/>
            <a:gdLst/>
            <a:ahLst/>
            <a:cxnLst/>
            <a:rect r="r" b="b" t="t" l="l"/>
            <a:pathLst>
              <a:path h="3257737" w="5705647">
                <a:moveTo>
                  <a:pt x="0" y="0"/>
                </a:moveTo>
                <a:lnTo>
                  <a:pt x="5705647" y="0"/>
                </a:lnTo>
                <a:lnTo>
                  <a:pt x="5705647" y="3257737"/>
                </a:lnTo>
                <a:lnTo>
                  <a:pt x="0" y="32577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1576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33836" y="875890"/>
            <a:ext cx="5127351" cy="4420421"/>
          </a:xfrm>
          <a:custGeom>
            <a:avLst/>
            <a:gdLst/>
            <a:ahLst/>
            <a:cxnLst/>
            <a:rect r="r" b="b" t="t" l="l"/>
            <a:pathLst>
              <a:path h="4420421" w="5127351">
                <a:moveTo>
                  <a:pt x="0" y="0"/>
                </a:moveTo>
                <a:lnTo>
                  <a:pt x="5127351" y="0"/>
                </a:lnTo>
                <a:lnTo>
                  <a:pt x="5127351" y="4420420"/>
                </a:lnTo>
                <a:lnTo>
                  <a:pt x="0" y="44204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74" t="0" r="-1774" b="-417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33836" y="5296310"/>
            <a:ext cx="5127351" cy="4259980"/>
          </a:xfrm>
          <a:custGeom>
            <a:avLst/>
            <a:gdLst/>
            <a:ahLst/>
            <a:cxnLst/>
            <a:rect r="r" b="b" t="t" l="l"/>
            <a:pathLst>
              <a:path h="4259980" w="5127351">
                <a:moveTo>
                  <a:pt x="0" y="0"/>
                </a:moveTo>
                <a:lnTo>
                  <a:pt x="5127351" y="0"/>
                </a:lnTo>
                <a:lnTo>
                  <a:pt x="5127351" y="4259980"/>
                </a:lnTo>
                <a:lnTo>
                  <a:pt x="0" y="4259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116" t="-16954" r="-3960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63458" y="875890"/>
            <a:ext cx="1870378" cy="4485380"/>
          </a:xfrm>
          <a:custGeom>
            <a:avLst/>
            <a:gdLst/>
            <a:ahLst/>
            <a:cxnLst/>
            <a:rect r="r" b="b" t="t" l="l"/>
            <a:pathLst>
              <a:path h="4485380" w="1870378">
                <a:moveTo>
                  <a:pt x="0" y="0"/>
                </a:moveTo>
                <a:lnTo>
                  <a:pt x="1870378" y="0"/>
                </a:lnTo>
                <a:lnTo>
                  <a:pt x="1870378" y="4485380"/>
                </a:lnTo>
                <a:lnTo>
                  <a:pt x="0" y="44853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963" t="-8919" r="-56990" b="-1693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63458" y="5296310"/>
            <a:ext cx="1870378" cy="4252349"/>
          </a:xfrm>
          <a:custGeom>
            <a:avLst/>
            <a:gdLst/>
            <a:ahLst/>
            <a:cxnLst/>
            <a:rect r="r" b="b" t="t" l="l"/>
            <a:pathLst>
              <a:path h="4252349" w="1870378">
                <a:moveTo>
                  <a:pt x="0" y="0"/>
                </a:moveTo>
                <a:lnTo>
                  <a:pt x="1870378" y="0"/>
                </a:lnTo>
                <a:lnTo>
                  <a:pt x="1870378" y="4252349"/>
                </a:lnTo>
                <a:lnTo>
                  <a:pt x="0" y="42523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9950" t="0" r="-32214" b="-2610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45393" y="5296310"/>
            <a:ext cx="4418065" cy="4252349"/>
          </a:xfrm>
          <a:custGeom>
            <a:avLst/>
            <a:gdLst/>
            <a:ahLst/>
            <a:cxnLst/>
            <a:rect r="r" b="b" t="t" l="l"/>
            <a:pathLst>
              <a:path h="4252349" w="4418065">
                <a:moveTo>
                  <a:pt x="0" y="0"/>
                </a:moveTo>
                <a:lnTo>
                  <a:pt x="4418065" y="0"/>
                </a:lnTo>
                <a:lnTo>
                  <a:pt x="4418065" y="4252349"/>
                </a:lnTo>
                <a:lnTo>
                  <a:pt x="0" y="42523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940" t="0" r="-694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51772" y="4622800"/>
            <a:ext cx="4308455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  <a:spcBef>
                <a:spcPct val="0"/>
              </a:spcBef>
            </a:pPr>
            <a:r>
              <a:rPr lang="en-US" sz="5499" spc="-109">
                <a:solidFill>
                  <a:srgbClr val="FFFFFF"/>
                </a:solidFill>
                <a:latin typeface="Fira Sans Medium"/>
              </a:rPr>
              <a:t>Construction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6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6821" y="2969208"/>
            <a:ext cx="15298105" cy="6738241"/>
          </a:xfrm>
          <a:custGeom>
            <a:avLst/>
            <a:gdLst/>
            <a:ahLst/>
            <a:cxnLst/>
            <a:rect r="r" b="b" t="t" l="l"/>
            <a:pathLst>
              <a:path h="6738241" w="15298105">
                <a:moveTo>
                  <a:pt x="0" y="0"/>
                </a:moveTo>
                <a:lnTo>
                  <a:pt x="15298106" y="0"/>
                </a:lnTo>
                <a:lnTo>
                  <a:pt x="15298106" y="6738240"/>
                </a:lnTo>
                <a:lnTo>
                  <a:pt x="0" y="6738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27484" y="1256702"/>
            <a:ext cx="6367933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120">
                <a:solidFill>
                  <a:srgbClr val="50626C"/>
                </a:solidFill>
                <a:latin typeface="Muli Bold Bold"/>
              </a:rPr>
              <a:t>BLOCK DIAGRAM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382308" y="8429462"/>
            <a:ext cx="1451638" cy="828838"/>
          </a:xfrm>
          <a:custGeom>
            <a:avLst/>
            <a:gdLst/>
            <a:ahLst/>
            <a:cxnLst/>
            <a:rect r="r" b="b" t="t" l="l"/>
            <a:pathLst>
              <a:path h="828838" w="1451638">
                <a:moveTo>
                  <a:pt x="0" y="0"/>
                </a:moveTo>
                <a:lnTo>
                  <a:pt x="1451638" y="0"/>
                </a:lnTo>
                <a:lnTo>
                  <a:pt x="1451638" y="828838"/>
                </a:lnTo>
                <a:lnTo>
                  <a:pt x="0" y="828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1576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18083" y="-392885"/>
            <a:ext cx="5705647" cy="3257737"/>
          </a:xfrm>
          <a:custGeom>
            <a:avLst/>
            <a:gdLst/>
            <a:ahLst/>
            <a:cxnLst/>
            <a:rect r="r" b="b" t="t" l="l"/>
            <a:pathLst>
              <a:path h="3257737" w="5705647">
                <a:moveTo>
                  <a:pt x="0" y="0"/>
                </a:moveTo>
                <a:lnTo>
                  <a:pt x="5705647" y="0"/>
                </a:lnTo>
                <a:lnTo>
                  <a:pt x="5705647" y="3257738"/>
                </a:lnTo>
                <a:lnTo>
                  <a:pt x="0" y="32577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1576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DAFkg2dD-kY</dc:identifier>
  <dcterms:modified xsi:type="dcterms:W3CDTF">2011-08-01T06:04:30Z</dcterms:modified>
  <cp:revision>1</cp:revision>
  <dc:title>ESS Project</dc:title>
</cp:coreProperties>
</file>